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57" r:id="rId4"/>
    <p:sldId id="407" r:id="rId5"/>
    <p:sldId id="258" r:id="rId6"/>
    <p:sldId id="305" r:id="rId7"/>
    <p:sldId id="306" r:id="rId8"/>
    <p:sldId id="307" r:id="rId9"/>
    <p:sldId id="308" r:id="rId10"/>
    <p:sldId id="259" r:id="rId11"/>
    <p:sldId id="260" r:id="rId12"/>
    <p:sldId id="261" r:id="rId13"/>
    <p:sldId id="327" r:id="rId14"/>
    <p:sldId id="262" r:id="rId15"/>
    <p:sldId id="263" r:id="rId16"/>
    <p:sldId id="264" r:id="rId17"/>
    <p:sldId id="364" r:id="rId18"/>
    <p:sldId id="363" r:id="rId19"/>
    <p:sldId id="266" r:id="rId20"/>
    <p:sldId id="265" r:id="rId21"/>
    <p:sldId id="309" r:id="rId22"/>
    <p:sldId id="310" r:id="rId23"/>
    <p:sldId id="311" r:id="rId24"/>
    <p:sldId id="312" r:id="rId25"/>
    <p:sldId id="365" r:id="rId26"/>
    <p:sldId id="313" r:id="rId27"/>
    <p:sldId id="314" r:id="rId28"/>
    <p:sldId id="315" r:id="rId29"/>
    <p:sldId id="267" r:id="rId30"/>
    <p:sldId id="321" r:id="rId31"/>
    <p:sldId id="366" r:id="rId32"/>
    <p:sldId id="268" r:id="rId33"/>
    <p:sldId id="316" r:id="rId34"/>
    <p:sldId id="317" r:id="rId35"/>
    <p:sldId id="318" r:id="rId36"/>
    <p:sldId id="319" r:id="rId37"/>
    <p:sldId id="320" r:id="rId38"/>
    <p:sldId id="369" r:id="rId39"/>
    <p:sldId id="368" r:id="rId40"/>
    <p:sldId id="367" r:id="rId41"/>
    <p:sldId id="370" r:id="rId42"/>
    <p:sldId id="371" r:id="rId43"/>
    <p:sldId id="322" r:id="rId44"/>
    <p:sldId id="326" r:id="rId45"/>
    <p:sldId id="324" r:id="rId46"/>
    <p:sldId id="325" r:id="rId47"/>
    <p:sldId id="323" r:id="rId48"/>
    <p:sldId id="328" r:id="rId49"/>
    <p:sldId id="404" r:id="rId50"/>
    <p:sldId id="329" r:id="rId51"/>
    <p:sldId id="269" r:id="rId52"/>
    <p:sldId id="330" r:id="rId53"/>
    <p:sldId id="372" r:id="rId54"/>
    <p:sldId id="331" r:id="rId55"/>
    <p:sldId id="270" r:id="rId56"/>
    <p:sldId id="271" r:id="rId57"/>
    <p:sldId id="334" r:id="rId58"/>
    <p:sldId id="272" r:id="rId59"/>
    <p:sldId id="335" r:id="rId60"/>
    <p:sldId id="332" r:id="rId61"/>
    <p:sldId id="337" r:id="rId62"/>
    <p:sldId id="338" r:id="rId63"/>
    <p:sldId id="336" r:id="rId64"/>
    <p:sldId id="374" r:id="rId65"/>
    <p:sldId id="375" r:id="rId66"/>
    <p:sldId id="339" r:id="rId67"/>
    <p:sldId id="340" r:id="rId68"/>
    <p:sldId id="341" r:id="rId69"/>
    <p:sldId id="342" r:id="rId70"/>
    <p:sldId id="379" r:id="rId71"/>
    <p:sldId id="347" r:id="rId72"/>
    <p:sldId id="348" r:id="rId73"/>
    <p:sldId id="380" r:id="rId74"/>
    <p:sldId id="377" r:id="rId75"/>
    <p:sldId id="378" r:id="rId76"/>
    <p:sldId id="362" r:id="rId77"/>
    <p:sldId id="373" r:id="rId78"/>
    <p:sldId id="376" r:id="rId79"/>
    <p:sldId id="343" r:id="rId80"/>
    <p:sldId id="381" r:id="rId81"/>
    <p:sldId id="382" r:id="rId82"/>
    <p:sldId id="383" r:id="rId83"/>
    <p:sldId id="344" r:id="rId84"/>
    <p:sldId id="384" r:id="rId85"/>
    <p:sldId id="345" r:id="rId86"/>
    <p:sldId id="352" r:id="rId87"/>
    <p:sldId id="385" r:id="rId88"/>
    <p:sldId id="353" r:id="rId89"/>
    <p:sldId id="386" r:id="rId90"/>
    <p:sldId id="354" r:id="rId91"/>
    <p:sldId id="355" r:id="rId92"/>
    <p:sldId id="387" r:id="rId93"/>
    <p:sldId id="391" r:id="rId94"/>
    <p:sldId id="405" r:id="rId95"/>
    <p:sldId id="285" r:id="rId96"/>
    <p:sldId id="393" r:id="rId97"/>
    <p:sldId id="395" r:id="rId98"/>
    <p:sldId id="398" r:id="rId99"/>
    <p:sldId id="403" r:id="rId100"/>
    <p:sldId id="289" r:id="rId101"/>
    <p:sldId id="399" r:id="rId102"/>
    <p:sldId id="286" r:id="rId103"/>
    <p:sldId id="400" r:id="rId104"/>
    <p:sldId id="401" r:id="rId105"/>
    <p:sldId id="402" r:id="rId106"/>
    <p:sldId id="392" r:id="rId107"/>
    <p:sldId id="360" r:id="rId108"/>
    <p:sldId id="406" r:id="rId109"/>
    <p:sldId id="356" r:id="rId110"/>
    <p:sldId id="389" r:id="rId111"/>
    <p:sldId id="390" r:id="rId112"/>
    <p:sldId id="357" r:id="rId113"/>
    <p:sldId id="359" r:id="rId114"/>
    <p:sldId id="358" r:id="rId115"/>
    <p:sldId id="388" r:id="rId116"/>
    <p:sldId id="304" r:id="rId117"/>
    <p:sldId id="408" r:id="rId11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71DA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4F4B3-E32C-1C28-F1E7-4DF1483FF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ED5AE-D643-D522-EAD3-BB34F7752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E6DF5-7815-537B-3F03-F0E93AB3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6AC8F-EFE5-BAC0-874C-A1032DFF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CDAA5-2098-8652-0969-A8AE4C20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4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67E5D-1F8C-8587-3702-FF6505CD4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CCD31-51D4-5F55-3758-A4C7C5FD1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F898D-D46B-4786-7067-58E3EF001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065E9-2EFB-DCB9-7345-B4AF1486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AAF8E-F982-2BA0-4E4D-408D68E1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3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2AD99E-6964-86AF-6F74-4DE1CBCBD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7306E-F513-B5FB-DFB1-0FE6060B6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2F051-3A40-0221-1C9E-2379CEE32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2BDC9-8F38-9B34-8086-530C24BB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508E1-79F7-C75D-6E61-7075830F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6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06526-F4A3-38F8-05ED-83366954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6D7E0-3F5A-BEAE-2182-3F7E527C0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7D86A-FE7B-F9A3-234E-654347133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0E268-BDA4-BD5D-9987-0AFF7BDF5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A98C-8ED9-A27D-E708-F23EA1A8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2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7392-7141-8129-E5B2-B7AC64C9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7ABF2-EB31-AFEA-DA9E-1FB297136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96F2C-8C60-176D-A58A-6D1B1F91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A3800-2131-5CC3-EF84-60350C579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6CB2-BD48-B022-CA24-A993A1F2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5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8F58A-9951-9C83-6FF8-79C1E031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40F33-689B-BF7B-1226-761E7E27F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AA284-CC8B-4BE9-F7AF-9E48A477B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3D9B1-1F90-09D7-1462-DBDD858A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6F424-8CF5-42F2-5B85-22F24432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2DBD1-F1F5-A656-6B36-1AAE24F6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0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8E3B6-2572-05FD-64DE-E96811DD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89723-2DFC-322F-6F35-84881AE45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71364-2F0D-3BDC-668F-94BDA0DD8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FC874-09BB-B70A-356D-2314E43A7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82F6F2-A340-AAD5-9598-21259F3EB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6D9EF0-70BA-742C-7CB9-DF36E783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6BDE9C-1967-3426-663A-EE848B74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0CDCE-3F43-0EA3-8C45-6F69AF4C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2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596A-EB0B-ACEE-C325-E288CBC2C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FF5DEB-099A-00EB-9A71-3F0E727B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1E474-6459-5901-02F4-04C99CC9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0E7F0-C8A5-E09C-9C7A-7F81F047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3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C4D56E-715B-7510-7204-35808BCAC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42B53-D711-33B8-0C64-111D378D6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498C3-4250-9DE7-0C52-A59E380D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7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7A1EB-9457-299F-D6C0-5361BAB9C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E3624-E2B1-D20B-1585-5F87766F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8D09A-269D-E6FA-42EA-7D6ABD93A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464E5F-5752-2BDF-6864-9AB5939DF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43968-E913-8EC5-A86A-9E6F8EF5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F86D2-38CA-17B7-9EE9-7358EBD7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3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92734-747C-208E-5E8B-11E95CAB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A1FEEF-99A9-4506-2D31-5689F8013D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AF7AA-58C7-28C0-BC7D-463C6687D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01DD7-AC6F-618F-941B-0BC08C37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C0BC-39B7-8500-19C3-C23E10720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FFEC6-39A0-278E-0F52-B6D04CA9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73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887E55-8372-6D27-57AE-73659173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5B8F0-216A-E5B2-3FBC-BFDC5499A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AE32B-5600-C1D8-79A3-0513AE312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CD240-1CD4-4637-851F-22117871026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FDE92-B589-EAF0-ECB3-5D834A23C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D418F-6D57-2B8B-FC7E-4683947EB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B8BF6-CCC9-4F54-BC06-29F8C734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2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AFD6-8D67-D19F-1F88-C21BBD022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05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15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Of Irises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A5D34-78B8-0F5C-3A5C-0A7F6F5596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tale of color and time</a:t>
            </a:r>
          </a:p>
        </p:txBody>
      </p:sp>
    </p:spTree>
    <p:extLst>
      <p:ext uri="{BB962C8B-B14F-4D97-AF65-F5344CB8AC3E}">
        <p14:creationId xmlns:p14="http://schemas.microsoft.com/office/powerpoint/2010/main" val="3292909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58D745-9004-8EA7-CC70-0B31223A35C7}"/>
              </a:ext>
            </a:extLst>
          </p:cNvPr>
          <p:cNvSpPr txBox="1"/>
          <p:nvPr/>
        </p:nvSpPr>
        <p:spPr>
          <a:xfrm>
            <a:off x="0" y="19633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Oncogeliabred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301448-1300-8F7E-0BFA-08A3CEAC7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6" y="965774"/>
            <a:ext cx="5034169" cy="5034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314D2-D745-8BD4-5DAD-393ACE5F0B99}"/>
              </a:ext>
            </a:extLst>
          </p:cNvPr>
          <p:cNvSpPr txBox="1"/>
          <p:nvPr/>
        </p:nvSpPr>
        <p:spPr>
          <a:xfrm>
            <a:off x="193963" y="6275070"/>
            <a:ext cx="503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Persian Padishah OGB+ photo by Anita Moran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4B91D-69F5-7C79-15B9-EE59869F1E5F}"/>
              </a:ext>
            </a:extLst>
          </p:cNvPr>
          <p:cNvSpPr txBox="1"/>
          <p:nvPr/>
        </p:nvSpPr>
        <p:spPr>
          <a:xfrm>
            <a:off x="5590311" y="1204937"/>
            <a:ext cx="6407726" cy="330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24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majority of Arilbred cultivars are in this group</a:t>
            </a:r>
          </a:p>
          <a:p>
            <a:pPr algn="ctr">
              <a:spcAft>
                <a:spcPts val="400"/>
              </a:spcAft>
            </a:pPr>
            <a:r>
              <a:rPr lang="en-US" sz="24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Hybrids involving Oncocyclus, Regelia, any bearded irises</a:t>
            </a:r>
          </a:p>
          <a:p>
            <a:pPr algn="ctr">
              <a:spcAft>
                <a:spcPts val="400"/>
              </a:spcAft>
            </a:pPr>
            <a:r>
              <a:rPr lang="en-US" sz="24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Based on Aril content</a:t>
            </a:r>
          </a:p>
          <a:p>
            <a:pPr algn="ctr">
              <a:spcAft>
                <a:spcPts val="400"/>
              </a:spcAft>
            </a:pPr>
            <a:r>
              <a:rPr lang="en-US" sz="24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OGB + more than ½ aril content</a:t>
            </a:r>
          </a:p>
          <a:p>
            <a:pPr algn="ctr">
              <a:spcAft>
                <a:spcPts val="400"/>
              </a:spcAft>
            </a:pPr>
            <a:r>
              <a:rPr lang="en-US" sz="24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OGB    Half Aril content</a:t>
            </a:r>
          </a:p>
          <a:p>
            <a:pPr algn="ctr">
              <a:spcAft>
                <a:spcPts val="400"/>
              </a:spcAft>
            </a:pPr>
            <a:r>
              <a:rPr lang="en-US" sz="24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OGB – Less than half Aril content more than 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22050-6E2F-CDA6-4445-D5DED2D06F21}"/>
              </a:ext>
            </a:extLst>
          </p:cNvPr>
          <p:cNvSpPr txBox="1"/>
          <p:nvPr/>
        </p:nvSpPr>
        <p:spPr>
          <a:xfrm>
            <a:off x="284166" y="5998071"/>
            <a:ext cx="5034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'Persian Padishah' OGB+ photo A. Moran </a:t>
            </a:r>
          </a:p>
        </p:txBody>
      </p:sp>
    </p:spTree>
    <p:extLst>
      <p:ext uri="{BB962C8B-B14F-4D97-AF65-F5344CB8AC3E}">
        <p14:creationId xmlns:p14="http://schemas.microsoft.com/office/powerpoint/2010/main" val="40222787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230777-68D7-A22A-60F4-D339C7FD3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515" y="-457115"/>
            <a:ext cx="11082970" cy="77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488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13B7-19F8-DE91-D622-2A7FAE63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2830" y="1419366"/>
            <a:ext cx="12192000" cy="3433698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Hybridized Species Crosses</a:t>
            </a:r>
          </a:p>
        </p:txBody>
      </p:sp>
    </p:spTree>
    <p:extLst>
      <p:ext uri="{BB962C8B-B14F-4D97-AF65-F5344CB8AC3E}">
        <p14:creationId xmlns:p14="http://schemas.microsoft.com/office/powerpoint/2010/main" val="18834411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FCEFF-8C1C-DA9B-DB51-00BC69328576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Cross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Pseaudata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7C23D3-1CF8-8126-56A1-BD5E8CDACDE3}"/>
              </a:ext>
            </a:extLst>
          </p:cNvPr>
          <p:cNvSpPr txBox="1"/>
          <p:nvPr/>
        </p:nvSpPr>
        <p:spPr>
          <a:xfrm>
            <a:off x="7069540" y="1470294"/>
            <a:ext cx="4743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pseudacorus X Iris Ensata</a:t>
            </a:r>
          </a:p>
          <a:p>
            <a:r>
              <a:rPr lang="fi-FI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infertile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12” – 36” +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4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15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Moist fertile soil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sun can take some shade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4-9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May-June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Anita Moran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42DFF-5335-C434-E868-49EDA7D493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873" y="1043848"/>
            <a:ext cx="2646937" cy="2385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C76CF-D76E-8E09-88F6-7A9D7ABA1B03}"/>
              </a:ext>
            </a:extLst>
          </p:cNvPr>
          <p:cNvSpPr txBox="1"/>
          <p:nvPr/>
        </p:nvSpPr>
        <p:spPr>
          <a:xfrm>
            <a:off x="255873" y="3401324"/>
            <a:ext cx="2646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Furui Shiro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C30E01-A850-8D64-09D8-4D14AEA473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146" y="1067815"/>
            <a:ext cx="2795920" cy="2361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B140E1-1CFF-F244-402E-E70E2CB68FD9}"/>
              </a:ext>
            </a:extLst>
          </p:cNvPr>
          <p:cNvSpPr txBox="1"/>
          <p:nvPr/>
        </p:nvSpPr>
        <p:spPr>
          <a:xfrm>
            <a:off x="3360146" y="3434509"/>
            <a:ext cx="2795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Roryu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24884F-06AB-310F-D26A-F0AF06ECD3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687" y="3930267"/>
            <a:ext cx="2612450" cy="21978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41439F-1281-39CA-D6D7-40829F25EA90}"/>
              </a:ext>
            </a:extLst>
          </p:cNvPr>
          <p:cNvSpPr txBox="1"/>
          <p:nvPr/>
        </p:nvSpPr>
        <p:spPr>
          <a:xfrm>
            <a:off x="3229320" y="6128132"/>
            <a:ext cx="2795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Yukiyanagi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7F7160-D0E7-8C8E-CAF0-67C84F6E40AD}"/>
              </a:ext>
            </a:extLst>
          </p:cNvPr>
          <p:cNvSpPr txBox="1"/>
          <p:nvPr/>
        </p:nvSpPr>
        <p:spPr>
          <a:xfrm>
            <a:off x="290358" y="6128132"/>
            <a:ext cx="2612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3BA726-DB7C-69B5-1567-1F82CCFA77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3648" y="3930267"/>
            <a:ext cx="2772287" cy="219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5956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FCEFF-8C1C-DA9B-DB51-00BC69328576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Cross Cal-Sib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7C23D3-1CF8-8126-56A1-BD5E8CDACDE3}"/>
              </a:ext>
            </a:extLst>
          </p:cNvPr>
          <p:cNvSpPr txBox="1"/>
          <p:nvPr/>
        </p:nvSpPr>
        <p:spPr>
          <a:xfrm>
            <a:off x="7069540" y="1470294"/>
            <a:ext cx="4743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Pacific Coast Iris x I.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siberica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20” – 30”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Semi-Evergreen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1-3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 fertile soil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to part shade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3-6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7-9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Late May - June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Cascadia Iris Gardens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9D088-04A9-B996-6B96-64BEF7C210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28" y="1150566"/>
            <a:ext cx="5170272" cy="4425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8BD5C5-FC4F-847D-89C6-0A343D59C0B6}"/>
              </a:ext>
            </a:extLst>
          </p:cNvPr>
          <p:cNvSpPr txBox="1"/>
          <p:nvPr/>
        </p:nvSpPr>
        <p:spPr>
          <a:xfrm>
            <a:off x="925728" y="5619732"/>
            <a:ext cx="5170272" cy="3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Yukiyanagi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041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FCEFF-8C1C-DA9B-DB51-00BC69328576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Cross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Versata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7C23D3-1CF8-8126-56A1-BD5E8CDACDE3}"/>
              </a:ext>
            </a:extLst>
          </p:cNvPr>
          <p:cNvSpPr txBox="1"/>
          <p:nvPr/>
        </p:nvSpPr>
        <p:spPr>
          <a:xfrm>
            <a:off x="7069540" y="1470294"/>
            <a:ext cx="4743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versicolor X I.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ensata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22” – 36”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fertile soil dry winter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to part shade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3- 6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4-8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May-June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Will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Plotner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0D543-2439-49D0-90D9-F847FCB52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4" y="1055955"/>
            <a:ext cx="4762500" cy="4867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28D83-A7C4-5C4B-9922-8C6C7D95DCD1}"/>
              </a:ext>
            </a:extLst>
          </p:cNvPr>
          <p:cNvSpPr txBox="1"/>
          <p:nvPr/>
        </p:nvSpPr>
        <p:spPr>
          <a:xfrm>
            <a:off x="993584" y="6057344"/>
            <a:ext cx="476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'Lavender Bleach'</a:t>
            </a:r>
          </a:p>
        </p:txBody>
      </p:sp>
    </p:spTree>
    <p:extLst>
      <p:ext uri="{BB962C8B-B14F-4D97-AF65-F5344CB8AC3E}">
        <p14:creationId xmlns:p14="http://schemas.microsoft.com/office/powerpoint/2010/main" val="342542356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FCEFF-8C1C-DA9B-DB51-00BC69328576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Cross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Sibtosa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7C23D3-1CF8-8126-56A1-BD5E8CDACDE3}"/>
              </a:ext>
            </a:extLst>
          </p:cNvPr>
          <p:cNvSpPr txBox="1"/>
          <p:nvPr/>
        </p:nvSpPr>
        <p:spPr>
          <a:xfrm>
            <a:off x="7069540" y="1470294"/>
            <a:ext cx="4743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siberica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I. setosa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30” +stalk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Fertile well drained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to part shade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2-5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4-8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May-June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 Anita Moran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08FC0-BBC1-0F93-C345-94A83C2E5B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3" y="1110036"/>
            <a:ext cx="5420987" cy="4336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688B1-5D0D-F0A0-8EC3-0537076092C9}"/>
              </a:ext>
            </a:extLst>
          </p:cNvPr>
          <p:cNvSpPr txBox="1"/>
          <p:nvPr/>
        </p:nvSpPr>
        <p:spPr>
          <a:xfrm>
            <a:off x="1083556" y="5563297"/>
            <a:ext cx="476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 Traveler'</a:t>
            </a:r>
          </a:p>
        </p:txBody>
      </p:sp>
    </p:spTree>
    <p:extLst>
      <p:ext uri="{BB962C8B-B14F-4D97-AF65-F5344CB8AC3E}">
        <p14:creationId xmlns:p14="http://schemas.microsoft.com/office/powerpoint/2010/main" val="27130298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714750-7E3D-B462-EEBF-9623C55905B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Cross x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norrisii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03AE88-737E-539A-E7BB-8E08F41413ED}"/>
              </a:ext>
            </a:extLst>
          </p:cNvPr>
          <p:cNvSpPr txBox="1"/>
          <p:nvPr/>
        </p:nvSpPr>
        <p:spPr>
          <a:xfrm>
            <a:off x="7069540" y="1074509"/>
            <a:ext cx="47436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pardarcanda x I.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norrissii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Candy Lily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lived, lasting 3-4 years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 seeding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3’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Sandy well drained pH 5.8-6.8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Sun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6-10 buds per branch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5-10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May-June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From SIGNA (http://www.signa.org/index.pl?Display+Iris-x-norrisii+15)</a:t>
            </a:r>
          </a:p>
        </p:txBody>
      </p:sp>
      <p:pic>
        <p:nvPicPr>
          <p:cNvPr id="1026" name="Picture 2" descr="Iris x norrisii">
            <a:extLst>
              <a:ext uri="{FF2B5EF4-FFF2-40B4-BE49-F238E27FC236}">
                <a16:creationId xmlns:a16="http://schemas.microsoft.com/office/drawing/2014/main" id="{F5A30F22-BD79-E12A-342D-C04B1E0AD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795" y="716746"/>
            <a:ext cx="170394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ris x norrisii">
            <a:extLst>
              <a:ext uri="{FF2B5EF4-FFF2-40B4-BE49-F238E27FC236}">
                <a16:creationId xmlns:a16="http://schemas.microsoft.com/office/drawing/2014/main" id="{25AED5A0-53BA-5875-9B05-0CDB869F5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8120" y="1410159"/>
            <a:ext cx="2280491" cy="171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ris x norrisii">
            <a:extLst>
              <a:ext uri="{FF2B5EF4-FFF2-40B4-BE49-F238E27FC236}">
                <a16:creationId xmlns:a16="http://schemas.microsoft.com/office/drawing/2014/main" id="{A0C995C2-12EA-4121-9314-AF78A054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29" y="1279696"/>
            <a:ext cx="2288428" cy="18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ris x norrisii">
            <a:extLst>
              <a:ext uri="{FF2B5EF4-FFF2-40B4-BE49-F238E27FC236}">
                <a16:creationId xmlns:a16="http://schemas.microsoft.com/office/drawing/2014/main" id="{D89F4D9F-B616-3BC8-B2C0-7D8799944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795" y="3517555"/>
            <a:ext cx="2280491" cy="24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ris x norrisii">
            <a:extLst>
              <a:ext uri="{FF2B5EF4-FFF2-40B4-BE49-F238E27FC236}">
                <a16:creationId xmlns:a16="http://schemas.microsoft.com/office/drawing/2014/main" id="{F4163015-D6A0-29BA-C8F1-F9295F2D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4669" y="3517555"/>
            <a:ext cx="2288429" cy="24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ris x norrisii">
            <a:extLst>
              <a:ext uri="{FF2B5EF4-FFF2-40B4-BE49-F238E27FC236}">
                <a16:creationId xmlns:a16="http://schemas.microsoft.com/office/drawing/2014/main" id="{0414C0D2-C2DB-51EA-3C90-C13C165A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53" y="3513000"/>
            <a:ext cx="1951045" cy="24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7259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13B7-19F8-DE91-D622-2A7FAE63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31228"/>
            <a:ext cx="12192000" cy="1537944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Bulbous Irises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DF50054-4D29-944F-D855-F2AFE1866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6251"/>
            <a:ext cx="9144000" cy="347031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Reticulata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Hermodactyloides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Juno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Scorpiris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Nepalensis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Xiphium</a:t>
            </a:r>
          </a:p>
          <a:p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25013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B43E97-B2B7-E4A4-4FDB-7C6F30174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57" y="0"/>
            <a:ext cx="5844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919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7443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Bulb Iris - Reticulata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2A967-604D-B0D9-E2C7-82639A0980DE}"/>
              </a:ext>
            </a:extLst>
          </p:cNvPr>
          <p:cNvSpPr txBox="1"/>
          <p:nvPr/>
        </p:nvSpPr>
        <p:spPr>
          <a:xfrm>
            <a:off x="7069540" y="1074509"/>
            <a:ext cx="4743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3”-6”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well drained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to part shade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2-9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just before/with MDBs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Anita Moran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BA6F8-06FB-7C58-CBFD-38BF217FB5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82" y="943875"/>
            <a:ext cx="4913194" cy="4651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A48613-4761-4FB4-4260-E4102D04D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1475" y="4275732"/>
            <a:ext cx="2338316" cy="24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6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2D0E4D-3A20-656A-3AC6-9D361B483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66" y="544507"/>
            <a:ext cx="3458445" cy="4137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E9DAD-1944-281A-EDCB-E84CE115A361}"/>
              </a:ext>
            </a:extLst>
          </p:cNvPr>
          <p:cNvSpPr txBox="1"/>
          <p:nvPr/>
        </p:nvSpPr>
        <p:spPr>
          <a:xfrm>
            <a:off x="284166" y="4839933"/>
            <a:ext cx="3458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'Masada's Glory' OGB+ photo A. Moran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3699DB-B55C-8DD6-9110-4E044AF1ABCA}"/>
              </a:ext>
            </a:extLst>
          </p:cNvPr>
          <p:cNvSpPr txBox="1"/>
          <p:nvPr/>
        </p:nvSpPr>
        <p:spPr>
          <a:xfrm>
            <a:off x="3894778" y="4871853"/>
            <a:ext cx="3806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Kalifa's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Robe’ OGB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Phota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Moran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06B8B3-6A13-91D3-B8AB-0898185B2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49" y="731520"/>
            <a:ext cx="3950649" cy="3950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B47F21-76FD-AD93-4270-10B9EC04EA9A}"/>
              </a:ext>
            </a:extLst>
          </p:cNvPr>
          <p:cNvSpPr txBox="1"/>
          <p:nvPr/>
        </p:nvSpPr>
        <p:spPr>
          <a:xfrm>
            <a:off x="7977390" y="4871853"/>
            <a:ext cx="3806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‘Raven’s Heart’ OGB-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Phota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Moran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878C1-2507-B499-9ABB-EEF32B017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37" y="1443210"/>
            <a:ext cx="4054697" cy="32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623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Bulb Iris - Xiphium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FD418-20AD-A248-CBE5-4A7B28D9BE0F}"/>
              </a:ext>
            </a:extLst>
          </p:cNvPr>
          <p:cNvSpPr txBox="1"/>
          <p:nvPr/>
        </p:nvSpPr>
        <p:spPr>
          <a:xfrm>
            <a:off x="7069540" y="1074509"/>
            <a:ext cx="4743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Spanish Iris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well drained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to part shade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1-3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2-9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May-June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Anita Moran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C4CF4-7D13-E295-0D61-E0AA1596B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40" y="4420964"/>
            <a:ext cx="3384645" cy="2284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7AE9E-A531-0255-CD75-76CF59F2B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6" y="921841"/>
            <a:ext cx="621982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994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Bulb Iris – Xiphium - Iris Hollandia</a:t>
            </a:r>
          </a:p>
          <a:p>
            <a:pPr algn="ctr"/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FD418-20AD-A248-CBE5-4A7B28D9BE0F}"/>
              </a:ext>
            </a:extLst>
          </p:cNvPr>
          <p:cNvSpPr txBox="1"/>
          <p:nvPr/>
        </p:nvSpPr>
        <p:spPr>
          <a:xfrm>
            <a:off x="7069540" y="1074509"/>
            <a:ext cx="4743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Dutch Iris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used Florist Iris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24”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1-3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well drained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to part shade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2-4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6-9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May-June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fermi de Sousa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3D7DF-4D02-2CD7-D228-1B22720B05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956" y="1127519"/>
            <a:ext cx="4981432" cy="4602961"/>
          </a:xfrm>
          <a:prstGeom prst="rect">
            <a:avLst/>
          </a:prstGeom>
        </p:spPr>
      </p:pic>
      <p:pic>
        <p:nvPicPr>
          <p:cNvPr id="19458" name="Picture 2" descr="Iris x hollandica">
            <a:extLst>
              <a:ext uri="{FF2B5EF4-FFF2-40B4-BE49-F238E27FC236}">
                <a16:creationId xmlns:a16="http://schemas.microsoft.com/office/drawing/2014/main" id="{EBF8892F-0D23-F758-1EE4-570F400F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87" y="4860160"/>
            <a:ext cx="2509767" cy="187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462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Bulb Iris - Juno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814DED-4619-AE6B-DEA4-292801ACA1B0}"/>
              </a:ext>
            </a:extLst>
          </p:cNvPr>
          <p:cNvSpPr txBox="1"/>
          <p:nvPr/>
        </p:nvSpPr>
        <p:spPr>
          <a:xfrm>
            <a:off x="7168692" y="1140609"/>
            <a:ext cx="35727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species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6” – 24”stalk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Might be branched in taller species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well drained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1-3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4-8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March - May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Photos: S.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Kramb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 Walker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A7FD1-A5AF-776B-9151-2F2AF8E770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21841"/>
            <a:ext cx="1641513" cy="1946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DB9D6-D3B2-625C-21DE-9751487CB27F}"/>
              </a:ext>
            </a:extLst>
          </p:cNvPr>
          <p:cNvSpPr txBox="1"/>
          <p:nvPr/>
        </p:nvSpPr>
        <p:spPr>
          <a:xfrm>
            <a:off x="0" y="2868649"/>
            <a:ext cx="164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aucheri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C56F8-EE58-1AC9-C658-5579F6C9D2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142" y="921841"/>
            <a:ext cx="1674317" cy="1946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F0CDAD-B2F9-ABD7-9EF1-C9602D037583}"/>
              </a:ext>
            </a:extLst>
          </p:cNvPr>
          <p:cNvSpPr txBox="1"/>
          <p:nvPr/>
        </p:nvSpPr>
        <p:spPr>
          <a:xfrm>
            <a:off x="1756816" y="2868649"/>
            <a:ext cx="1641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bucharica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5B7728-16AA-51E9-B526-9A4838A6370E}"/>
              </a:ext>
            </a:extLst>
          </p:cNvPr>
          <p:cNvSpPr txBox="1"/>
          <p:nvPr/>
        </p:nvSpPr>
        <p:spPr>
          <a:xfrm>
            <a:off x="3567504" y="2868649"/>
            <a:ext cx="2257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magnifica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42F45E-DC3C-88BB-D47A-44B9E1E8F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65057"/>
            <a:ext cx="1752142" cy="19646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09300F-3F0A-9A28-D3CD-A54B0B982DB9}"/>
              </a:ext>
            </a:extLst>
          </p:cNvPr>
          <p:cNvSpPr txBox="1"/>
          <p:nvPr/>
        </p:nvSpPr>
        <p:spPr>
          <a:xfrm>
            <a:off x="-1" y="5329723"/>
            <a:ext cx="1752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cycloglossa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7B711A-806B-8728-07EB-DD6F36FC5C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976" y="3365057"/>
            <a:ext cx="1723527" cy="19688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5AD2F8-B333-3C8D-753E-F760A6C37582}"/>
              </a:ext>
            </a:extLst>
          </p:cNvPr>
          <p:cNvSpPr txBox="1"/>
          <p:nvPr/>
        </p:nvSpPr>
        <p:spPr>
          <a:xfrm>
            <a:off x="1843976" y="5329723"/>
            <a:ext cx="1752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orchioides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1EAC8-A99C-FE2A-58D6-02CFF5F9F9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6118" y="921841"/>
            <a:ext cx="2257849" cy="1946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2169C3-16C6-101A-9AB1-E37032B887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3225" y="3365057"/>
            <a:ext cx="1667234" cy="19646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F61FCD-0354-0BE1-0634-9CE3C13DA93F}"/>
              </a:ext>
            </a:extLst>
          </p:cNvPr>
          <p:cNvSpPr txBox="1"/>
          <p:nvPr/>
        </p:nvSpPr>
        <p:spPr>
          <a:xfrm>
            <a:off x="3820357" y="5329723"/>
            <a:ext cx="1752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vicaria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3525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Bulb Iris - Scorpiris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DB499-28CF-4847-89E5-E5F0C4FCA975}"/>
              </a:ext>
            </a:extLst>
          </p:cNvPr>
          <p:cNvSpPr txBox="1"/>
          <p:nvPr/>
        </p:nvSpPr>
        <p:spPr>
          <a:xfrm>
            <a:off x="7168692" y="1140609"/>
            <a:ext cx="35727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 to Junos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+ Species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10” – 15”stalk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Stony Dry Well Drained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well in Spring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1-3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4-8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March - May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Photos: T. Hall, S.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 Walker, P. Taggert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570A4-6C93-EEE3-FDAA-C2CD0F0AA8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93"/>
          <a:stretch/>
        </p:blipFill>
        <p:spPr>
          <a:xfrm>
            <a:off x="88134" y="862070"/>
            <a:ext cx="1674565" cy="2075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D8A246-2B80-5393-A9A8-E7B3F51B0C82}"/>
              </a:ext>
            </a:extLst>
          </p:cNvPr>
          <p:cNvSpPr txBox="1"/>
          <p:nvPr/>
        </p:nvSpPr>
        <p:spPr>
          <a:xfrm>
            <a:off x="0" y="2937462"/>
            <a:ext cx="164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aitchisonii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429A6F-CDA5-3876-D7E3-145722FF1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833" y="883050"/>
            <a:ext cx="1983037" cy="2062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C3A211-C2A6-910B-CD1E-38A26118B3CE}"/>
              </a:ext>
            </a:extLst>
          </p:cNvPr>
          <p:cNvSpPr txBox="1"/>
          <p:nvPr/>
        </p:nvSpPr>
        <p:spPr>
          <a:xfrm>
            <a:off x="1964865" y="2945258"/>
            <a:ext cx="1957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capnoides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97B89C-383C-F4B3-5928-3D50B01B01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89" y="883050"/>
            <a:ext cx="2495383" cy="20622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F595BC-C4DB-18C9-A382-485F500C2BCC}"/>
              </a:ext>
            </a:extLst>
          </p:cNvPr>
          <p:cNvSpPr txBox="1"/>
          <p:nvPr/>
        </p:nvSpPr>
        <p:spPr>
          <a:xfrm>
            <a:off x="4044739" y="3033435"/>
            <a:ext cx="2493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galatica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471A42-6319-FEE6-4EB4-6C5A2DE727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74" y="3647131"/>
            <a:ext cx="1976945" cy="2125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5824C3-4D0A-9B23-8EF7-D8F4A9A43CF9}"/>
              </a:ext>
            </a:extLst>
          </p:cNvPr>
          <p:cNvSpPr txBox="1"/>
          <p:nvPr/>
        </p:nvSpPr>
        <p:spPr>
          <a:xfrm>
            <a:off x="109174" y="5838417"/>
            <a:ext cx="1874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nicolai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4F15F2-E9FE-7583-F828-AAC0D94294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3138" y="3678445"/>
            <a:ext cx="1976945" cy="2059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A0401F-8ABF-BBC6-1E94-6AB6494DF60F}"/>
              </a:ext>
            </a:extLst>
          </p:cNvPr>
          <p:cNvSpPr txBox="1"/>
          <p:nvPr/>
        </p:nvSpPr>
        <p:spPr>
          <a:xfrm>
            <a:off x="2263138" y="5748908"/>
            <a:ext cx="1976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rosenbachiana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Iris zenaidae">
            <a:extLst>
              <a:ext uri="{FF2B5EF4-FFF2-40B4-BE49-F238E27FC236}">
                <a16:creationId xmlns:a16="http://schemas.microsoft.com/office/drawing/2014/main" id="{32ACC183-F407-B962-4A48-9339F8DAC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6214" y="3675908"/>
            <a:ext cx="2022387" cy="206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15A3C5-88AD-E5A9-0612-7B8EC333708A}"/>
              </a:ext>
            </a:extLst>
          </p:cNvPr>
          <p:cNvSpPr txBox="1"/>
          <p:nvPr/>
        </p:nvSpPr>
        <p:spPr>
          <a:xfrm>
            <a:off x="4461656" y="5738116"/>
            <a:ext cx="1976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zenaidae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824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Bulb Iris – Hermodactyloides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2C8CD-DDD8-2033-F38A-E7D40DAC8A2D}"/>
              </a:ext>
            </a:extLst>
          </p:cNvPr>
          <p:cNvSpPr txBox="1"/>
          <p:nvPr/>
        </p:nvSpPr>
        <p:spPr>
          <a:xfrm>
            <a:off x="7971616" y="1085986"/>
            <a:ext cx="3572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2” – 18”stalk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well drained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7-10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March-April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A. Moran, H. Achilles, H.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Akpulat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 Walker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1F24B-3CB1-515C-8C40-B98C0FD5E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07" y="917198"/>
            <a:ext cx="2279771" cy="2457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6F781F-862D-5C37-A167-78F08BA6CD6E}"/>
              </a:ext>
            </a:extLst>
          </p:cNvPr>
          <p:cNvSpPr txBox="1"/>
          <p:nvPr/>
        </p:nvSpPr>
        <p:spPr>
          <a:xfrm>
            <a:off x="34048" y="3340471"/>
            <a:ext cx="2356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tuberosus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5E223-DEDD-5A37-2071-D2C13F207A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4985" y="901320"/>
            <a:ext cx="2356889" cy="2477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548F07-262E-3366-BD9D-279480880D9D}"/>
              </a:ext>
            </a:extLst>
          </p:cNvPr>
          <p:cNvSpPr txBox="1"/>
          <p:nvPr/>
        </p:nvSpPr>
        <p:spPr>
          <a:xfrm>
            <a:off x="2425614" y="3368746"/>
            <a:ext cx="2356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pamphylica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25508E-E58E-FFD5-03C3-DBB621F62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27" y="866379"/>
            <a:ext cx="2896006" cy="2477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E88EBE-8E44-C3AB-031E-1B459B2C3E78}"/>
              </a:ext>
            </a:extLst>
          </p:cNvPr>
          <p:cNvSpPr txBox="1"/>
          <p:nvPr/>
        </p:nvSpPr>
        <p:spPr>
          <a:xfrm>
            <a:off x="4868013" y="3411610"/>
            <a:ext cx="2849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celikii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81A6F3-537E-9A05-9408-059A8B318C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17" y="3871183"/>
            <a:ext cx="2117442" cy="23807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9B47E9-B71F-2548-9CFB-1AD4D757BE53}"/>
              </a:ext>
            </a:extLst>
          </p:cNvPr>
          <p:cNvSpPr txBox="1"/>
          <p:nvPr/>
        </p:nvSpPr>
        <p:spPr>
          <a:xfrm>
            <a:off x="77117" y="6290776"/>
            <a:ext cx="2117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vartanii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Iris winogradowii">
            <a:extLst>
              <a:ext uri="{FF2B5EF4-FFF2-40B4-BE49-F238E27FC236}">
                <a16:creationId xmlns:a16="http://schemas.microsoft.com/office/drawing/2014/main" id="{3199145A-46F0-9CCE-0181-8B75A7BC1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4985" y="3909819"/>
            <a:ext cx="2117442" cy="23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8C7046-EB3B-64AD-D5C1-F91722B1E4DD}"/>
              </a:ext>
            </a:extLst>
          </p:cNvPr>
          <p:cNvSpPr txBox="1"/>
          <p:nvPr/>
        </p:nvSpPr>
        <p:spPr>
          <a:xfrm>
            <a:off x="2449222" y="6266852"/>
            <a:ext cx="2117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winogradowii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Iris zagrica">
            <a:extLst>
              <a:ext uri="{FF2B5EF4-FFF2-40B4-BE49-F238E27FC236}">
                <a16:creationId xmlns:a16="http://schemas.microsoft.com/office/drawing/2014/main" id="{79711219-D01C-4830-B884-10845ED09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8013" y="3909819"/>
            <a:ext cx="2117442" cy="235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7A3641-A1DF-CDF2-0538-DFE13992A367}"/>
              </a:ext>
            </a:extLst>
          </p:cNvPr>
          <p:cNvSpPr txBox="1"/>
          <p:nvPr/>
        </p:nvSpPr>
        <p:spPr>
          <a:xfrm>
            <a:off x="4821327" y="6336268"/>
            <a:ext cx="2117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zagrica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739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Bulb Iris - Nepalensis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F727F-56DD-2D4F-6D96-B47F4ABBBA1D}"/>
              </a:ext>
            </a:extLst>
          </p:cNvPr>
          <p:cNvSpPr txBox="1"/>
          <p:nvPr/>
        </p:nvSpPr>
        <p:spPr>
          <a:xfrm>
            <a:off x="8345982" y="1140609"/>
            <a:ext cx="3572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4” – 12”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0-2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Grassy plateaus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drained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Summer rain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1-3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7-10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Apr - May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K. Walker, H. </a:t>
            </a: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37168-5232-6745-BA64-904838D09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" y="1140610"/>
            <a:ext cx="2393858" cy="3416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E8C188-2037-4587-B036-6924110CE046}"/>
              </a:ext>
            </a:extLst>
          </p:cNvPr>
          <p:cNvSpPr txBox="1"/>
          <p:nvPr/>
        </p:nvSpPr>
        <p:spPr>
          <a:xfrm>
            <a:off x="45617" y="4524895"/>
            <a:ext cx="231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collettii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Iris barbatula">
            <a:extLst>
              <a:ext uri="{FF2B5EF4-FFF2-40B4-BE49-F238E27FC236}">
                <a16:creationId xmlns:a16="http://schemas.microsoft.com/office/drawing/2014/main" id="{63FDD638-1CAA-820F-47C3-815B9991C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728" y="1122046"/>
            <a:ext cx="2268096" cy="3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AF753-4DC3-AA49-B43D-5895FCC3514F}"/>
              </a:ext>
            </a:extLst>
          </p:cNvPr>
          <p:cNvSpPr txBox="1"/>
          <p:nvPr/>
        </p:nvSpPr>
        <p:spPr>
          <a:xfrm>
            <a:off x="2508728" y="4625509"/>
            <a:ext cx="2166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barbatula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Iris decora">
            <a:extLst>
              <a:ext uri="{FF2B5EF4-FFF2-40B4-BE49-F238E27FC236}">
                <a16:creationId xmlns:a16="http://schemas.microsoft.com/office/drawing/2014/main" id="{08515F43-58C0-27C3-1E8B-67845F6CB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77" y="1288574"/>
            <a:ext cx="3247073" cy="312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B37AB2-5DF3-55F3-B58E-5E72FBF681C9}"/>
              </a:ext>
            </a:extLst>
          </p:cNvPr>
          <p:cNvSpPr txBox="1"/>
          <p:nvPr/>
        </p:nvSpPr>
        <p:spPr>
          <a:xfrm>
            <a:off x="4821501" y="4372263"/>
            <a:ext cx="3271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decora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2063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7248F-19C0-4584-0414-890395D9A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60" y="-35805"/>
            <a:ext cx="9191740" cy="68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842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0C75-AAE4-AC14-D53E-5EE66A47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118" y="1954530"/>
            <a:ext cx="12269118" cy="2137251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98068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13B7-19F8-DE91-D622-2A7FAE63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36095"/>
          </a:xfrm>
        </p:spPr>
        <p:txBody>
          <a:bodyPr>
            <a:noAutofit/>
          </a:bodyPr>
          <a:lstStyle/>
          <a:p>
            <a:r>
              <a:rPr lang="en-US" sz="9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Bearded Irises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FC18CD-318C-BD65-7714-5223B3BE00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Cultivars and Species</a:t>
            </a:r>
          </a:p>
        </p:txBody>
      </p:sp>
    </p:spTree>
    <p:extLst>
      <p:ext uri="{BB962C8B-B14F-4D97-AF65-F5344CB8AC3E}">
        <p14:creationId xmlns:p14="http://schemas.microsoft.com/office/powerpoint/2010/main" val="47123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365796-219E-CEB9-1CE1-2EDB1062F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0" y="2184330"/>
            <a:ext cx="5216381" cy="366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9F854-3642-7886-78E6-1BFAACF5D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71" y="1142701"/>
            <a:ext cx="5170586" cy="47067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2FD8AB-0B3B-2C26-EA09-1D214F6B74B1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Bearded Irises Height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D1DDC-9DCF-7A42-3A21-ABC6160C0BF0}"/>
              </a:ext>
            </a:extLst>
          </p:cNvPr>
          <p:cNvSpPr txBox="1"/>
          <p:nvPr/>
        </p:nvSpPr>
        <p:spPr>
          <a:xfrm>
            <a:off x="0" y="607029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Handbook For Judges and Show Officials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Bearded Illustration - p 1</a:t>
            </a:r>
          </a:p>
        </p:txBody>
      </p:sp>
    </p:spTree>
    <p:extLst>
      <p:ext uri="{BB962C8B-B14F-4D97-AF65-F5344CB8AC3E}">
        <p14:creationId xmlns:p14="http://schemas.microsoft.com/office/powerpoint/2010/main" val="3950611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3B65D0-B53D-3B1E-BD99-1E59B1A7453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Dwarf Bearded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49CAB-B7B1-DEEE-7917-10EDA464D2FD}"/>
              </a:ext>
            </a:extLst>
          </p:cNvPr>
          <p:cNvSpPr txBox="1"/>
          <p:nvPr/>
        </p:nvSpPr>
        <p:spPr>
          <a:xfrm>
            <a:off x="6276109" y="1343891"/>
            <a:ext cx="55418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8”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 Size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– W+H = 1.6”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– W+H = 3”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Unbranched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single bloom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Leaves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errect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below the bloom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Earliest to bloom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F1664-3DD1-28B6-4CFB-123726DE6F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149" y="921841"/>
            <a:ext cx="4384306" cy="5284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C9138D-765D-CABB-21BF-63A6957A3878}"/>
              </a:ext>
            </a:extLst>
          </p:cNvPr>
          <p:cNvSpPr txBox="1"/>
          <p:nvPr/>
        </p:nvSpPr>
        <p:spPr>
          <a:xfrm>
            <a:off x="811149" y="6206836"/>
            <a:ext cx="4384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pumila, photo T.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Fietz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91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8D7833-71A1-3268-60F5-1DD45CD64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" y="1068964"/>
            <a:ext cx="4984173" cy="5456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6D1E8F-FC1C-A4A8-92A8-4BB24D40DE8C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Dwarf Bearded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2AE82D-4837-E78F-517A-EE9A0FB6115F}"/>
              </a:ext>
            </a:extLst>
          </p:cNvPr>
          <p:cNvSpPr txBox="1"/>
          <p:nvPr/>
        </p:nvSpPr>
        <p:spPr>
          <a:xfrm>
            <a:off x="5347855" y="1343891"/>
            <a:ext cx="64700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pumila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important Species behind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modern MDBs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4” to 6”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White, yellow, blue, purple,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violet, or bicolored  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flowers,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yellow or blue beards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Stems unbranched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Sunny, well drained soil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2-8</a:t>
            </a:r>
          </a:p>
        </p:txBody>
      </p:sp>
    </p:spTree>
    <p:extLst>
      <p:ext uri="{BB962C8B-B14F-4D97-AF65-F5344CB8AC3E}">
        <p14:creationId xmlns:p14="http://schemas.microsoft.com/office/powerpoint/2010/main" val="773421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ris attica">
            <a:extLst>
              <a:ext uri="{FF2B5EF4-FFF2-40B4-BE49-F238E27FC236}">
                <a16:creationId xmlns:a16="http://schemas.microsoft.com/office/drawing/2014/main" id="{A8B8379C-ACDD-7972-DEDA-AC6B35A5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047"/>
            <a:ext cx="3435927" cy="514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82F8A-EBCD-E4F3-5101-30C23B8A1D08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Dwarf Bearded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4D7EA6-E000-65C2-412C-74DF4D25BB9A}"/>
              </a:ext>
            </a:extLst>
          </p:cNvPr>
          <p:cNvSpPr txBox="1"/>
          <p:nvPr/>
        </p:nvSpPr>
        <p:spPr>
          <a:xfrm>
            <a:off x="0" y="6002952"/>
            <a:ext cx="34359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attica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Harald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Mathes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2A232-DA60-6BB1-D0CE-305168EEBD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927" y="891791"/>
            <a:ext cx="4156365" cy="5111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85AB13-AD2A-FBA7-B24D-06E96475647E}"/>
              </a:ext>
            </a:extLst>
          </p:cNvPr>
          <p:cNvSpPr txBox="1"/>
          <p:nvPr/>
        </p:nvSpPr>
        <p:spPr>
          <a:xfrm>
            <a:off x="3325091" y="6039696"/>
            <a:ext cx="4045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humilis, Photo P.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Bohnert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Iris lutescens">
            <a:extLst>
              <a:ext uri="{FF2B5EF4-FFF2-40B4-BE49-F238E27FC236}">
                <a16:creationId xmlns:a16="http://schemas.microsoft.com/office/drawing/2014/main" id="{436B3195-C64A-3544-C7BF-E537156EA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7290" b="-7290"/>
          <a:stretch/>
        </p:blipFill>
        <p:spPr bwMode="auto">
          <a:xfrm>
            <a:off x="7592292" y="855047"/>
            <a:ext cx="4659029" cy="556260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220F6-0645-8E72-CC05-2DBABD9B480D}"/>
              </a:ext>
            </a:extLst>
          </p:cNvPr>
          <p:cNvSpPr txBox="1"/>
          <p:nvPr/>
        </p:nvSpPr>
        <p:spPr>
          <a:xfrm>
            <a:off x="7509165" y="6054281"/>
            <a:ext cx="44334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lutescens, Photo A. Moran</a:t>
            </a:r>
          </a:p>
        </p:txBody>
      </p:sp>
    </p:spTree>
    <p:extLst>
      <p:ext uri="{BB962C8B-B14F-4D97-AF65-F5344CB8AC3E}">
        <p14:creationId xmlns:p14="http://schemas.microsoft.com/office/powerpoint/2010/main" val="910828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82F8A-EBCD-E4F3-5101-30C23B8A1D08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Dwarf Bearded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4D7EA6-E000-65C2-412C-74DF4D25BB9A}"/>
              </a:ext>
            </a:extLst>
          </p:cNvPr>
          <p:cNvSpPr txBox="1"/>
          <p:nvPr/>
        </p:nvSpPr>
        <p:spPr>
          <a:xfrm>
            <a:off x="0" y="6002952"/>
            <a:ext cx="3824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glaucescens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Y.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Pirogov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5AB13-AD2A-FBA7-B24D-06E96475647E}"/>
              </a:ext>
            </a:extLst>
          </p:cNvPr>
          <p:cNvSpPr txBox="1"/>
          <p:nvPr/>
        </p:nvSpPr>
        <p:spPr>
          <a:xfrm>
            <a:off x="4174178" y="6002113"/>
            <a:ext cx="38246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timofejewii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Ramazan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220F6-0645-8E72-CC05-2DBABD9B480D}"/>
              </a:ext>
            </a:extLst>
          </p:cNvPr>
          <p:cNvSpPr txBox="1"/>
          <p:nvPr/>
        </p:nvSpPr>
        <p:spPr>
          <a:xfrm>
            <a:off x="8147276" y="6151103"/>
            <a:ext cx="36854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schachtii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J. Murrain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D0316-5F80-D208-7C28-9AB63274EC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0572"/>
            <a:ext cx="3824632" cy="3995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CB8F47-1468-7035-0C32-DF0A124DF0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4176" y="1850571"/>
            <a:ext cx="3824631" cy="4200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B09DE-6FD0-98D4-9A50-DEF7C9697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76" y="1850571"/>
            <a:ext cx="3271838" cy="431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4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82F8A-EBCD-E4F3-5101-30C23B8A1D08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Dwarf Bearded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4D7EA6-E000-65C2-412C-74DF4D25BB9A}"/>
              </a:ext>
            </a:extLst>
          </p:cNvPr>
          <p:cNvSpPr txBox="1"/>
          <p:nvPr/>
        </p:nvSpPr>
        <p:spPr>
          <a:xfrm>
            <a:off x="0" y="6002952"/>
            <a:ext cx="4594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reichenbachii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Tom Waters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5AB13-AD2A-FBA7-B24D-06E96475647E}"/>
              </a:ext>
            </a:extLst>
          </p:cNvPr>
          <p:cNvSpPr txBox="1"/>
          <p:nvPr/>
        </p:nvSpPr>
        <p:spPr>
          <a:xfrm>
            <a:off x="7324214" y="6002952"/>
            <a:ext cx="4045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suaveolens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Will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Plotner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91F99-DB31-8732-0E89-E6F070A90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654" y="916465"/>
            <a:ext cx="4276725" cy="5025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C17FD-8AA1-7C81-9116-0584FC2C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30" y="951356"/>
            <a:ext cx="3766561" cy="50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76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48FC9D-CFD8-1A43-6936-7930A4DE0F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5" y="1176528"/>
            <a:ext cx="5463667" cy="4807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EA311-FD93-9661-8CEE-3A495054AF0B}"/>
              </a:ext>
            </a:extLst>
          </p:cNvPr>
          <p:cNvSpPr txBox="1"/>
          <p:nvPr/>
        </p:nvSpPr>
        <p:spPr>
          <a:xfrm>
            <a:off x="0" y="6002952"/>
            <a:ext cx="57823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‘Candy Dragon’, photo Anita Moran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6D38A-AA7F-5EFE-902F-9578335A21BE}"/>
              </a:ext>
            </a:extLst>
          </p:cNvPr>
          <p:cNvSpPr txBox="1"/>
          <p:nvPr/>
        </p:nvSpPr>
        <p:spPr>
          <a:xfrm>
            <a:off x="6276109" y="1343891"/>
            <a:ext cx="5541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8”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Flower Size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Branched or unbranched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1-3 blooms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Leaves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errect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below the bloom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Earliest to bloom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MDB Species, SDB, MTB and other crosses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range of color and patterns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6A0B4-6FC7-3E12-92C8-0E2ECD7981C0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Dwarf Bearded</a:t>
            </a:r>
          </a:p>
        </p:txBody>
      </p:sp>
    </p:spTree>
    <p:extLst>
      <p:ext uri="{BB962C8B-B14F-4D97-AF65-F5344CB8AC3E}">
        <p14:creationId xmlns:p14="http://schemas.microsoft.com/office/powerpoint/2010/main" val="572662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3E831AB0-FB1F-820C-0FCF-374FF9F631CE}"/>
              </a:ext>
            </a:extLst>
          </p:cNvPr>
          <p:cNvSpPr txBox="1"/>
          <p:nvPr/>
        </p:nvSpPr>
        <p:spPr>
          <a:xfrm>
            <a:off x="0" y="17443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Time in Region 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D27D16-8332-E7C0-EAFD-AF3A9200F985}"/>
              </a:ext>
            </a:extLst>
          </p:cNvPr>
          <p:cNvGrpSpPr/>
          <p:nvPr/>
        </p:nvGrpSpPr>
        <p:grpSpPr>
          <a:xfrm>
            <a:off x="778637" y="1265031"/>
            <a:ext cx="10037371" cy="4868022"/>
            <a:chOff x="778637" y="1265031"/>
            <a:chExt cx="10037371" cy="486802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A6220ED-53BC-2196-E297-B3CA637060D4}"/>
                </a:ext>
              </a:extLst>
            </p:cNvPr>
            <p:cNvCxnSpPr>
              <a:cxnSpLocks/>
            </p:cNvCxnSpPr>
            <p:nvPr/>
          </p:nvCxnSpPr>
          <p:spPr>
            <a:xfrm>
              <a:off x="1472009" y="3768894"/>
              <a:ext cx="8941233" cy="45154"/>
            </a:xfrm>
            <a:prstGeom prst="line">
              <a:avLst/>
            </a:prstGeom>
            <a:ln w="539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4B8E45-A070-3EF5-DFDD-DA3B26E13E39}"/>
                </a:ext>
              </a:extLst>
            </p:cNvPr>
            <p:cNvSpPr txBox="1"/>
            <p:nvPr/>
          </p:nvSpPr>
          <p:spPr>
            <a:xfrm flipH="1">
              <a:off x="1308236" y="3903259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JAN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A9F568-7299-9BEF-039C-4D82C73B5491}"/>
                </a:ext>
              </a:extLst>
            </p:cNvPr>
            <p:cNvSpPr txBox="1"/>
            <p:nvPr/>
          </p:nvSpPr>
          <p:spPr>
            <a:xfrm flipH="1">
              <a:off x="9976105" y="3887972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DEC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4615E7-25D7-A6FF-A004-527E0C6926E9}"/>
                </a:ext>
              </a:extLst>
            </p:cNvPr>
            <p:cNvSpPr txBox="1"/>
            <p:nvPr/>
          </p:nvSpPr>
          <p:spPr>
            <a:xfrm flipH="1">
              <a:off x="2103941" y="3891679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FEB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9EC5A8-4E96-7104-1191-2775E4C69379}"/>
                </a:ext>
              </a:extLst>
            </p:cNvPr>
            <p:cNvSpPr txBox="1"/>
            <p:nvPr/>
          </p:nvSpPr>
          <p:spPr>
            <a:xfrm flipH="1">
              <a:off x="3721889" y="3891679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842E73-20CC-5B5E-E958-DA0C55A4E359}"/>
                </a:ext>
              </a:extLst>
            </p:cNvPr>
            <p:cNvSpPr txBox="1"/>
            <p:nvPr/>
          </p:nvSpPr>
          <p:spPr>
            <a:xfrm flipH="1">
              <a:off x="2854513" y="3912357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MAR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BF06B9-7B6D-FB03-A561-066788FD38A2}"/>
                </a:ext>
              </a:extLst>
            </p:cNvPr>
            <p:cNvSpPr txBox="1"/>
            <p:nvPr/>
          </p:nvSpPr>
          <p:spPr>
            <a:xfrm flipH="1">
              <a:off x="5174541" y="3912357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JUN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42402D-F001-3EF0-1058-E168041A0E43}"/>
                </a:ext>
              </a:extLst>
            </p:cNvPr>
            <p:cNvSpPr txBox="1"/>
            <p:nvPr/>
          </p:nvSpPr>
          <p:spPr>
            <a:xfrm flipH="1">
              <a:off x="4502919" y="3912483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MAY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804D67-EBB4-0FDB-35C1-1A1AE26879EF}"/>
                </a:ext>
              </a:extLst>
            </p:cNvPr>
            <p:cNvSpPr txBox="1"/>
            <p:nvPr/>
          </p:nvSpPr>
          <p:spPr>
            <a:xfrm flipH="1">
              <a:off x="6821813" y="3912357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ARG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E8CE55-F8C4-D9B8-E404-4FE1186229E4}"/>
                </a:ext>
              </a:extLst>
            </p:cNvPr>
            <p:cNvSpPr txBox="1"/>
            <p:nvPr/>
          </p:nvSpPr>
          <p:spPr>
            <a:xfrm flipH="1">
              <a:off x="5930850" y="3912357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JUL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B43506-4BF8-9B78-71E0-8D4C1963FD8B}"/>
                </a:ext>
              </a:extLst>
            </p:cNvPr>
            <p:cNvSpPr txBox="1"/>
            <p:nvPr/>
          </p:nvSpPr>
          <p:spPr>
            <a:xfrm flipH="1">
              <a:off x="8426521" y="3912357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OCT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620CA0-2494-0580-7F8E-5764BE9BA8D8}"/>
                </a:ext>
              </a:extLst>
            </p:cNvPr>
            <p:cNvSpPr txBox="1"/>
            <p:nvPr/>
          </p:nvSpPr>
          <p:spPr>
            <a:xfrm flipH="1">
              <a:off x="7670212" y="3912357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SEP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664092-6B40-7E93-CA62-3652B6880D9B}"/>
                </a:ext>
              </a:extLst>
            </p:cNvPr>
            <p:cNvSpPr txBox="1"/>
            <p:nvPr/>
          </p:nvSpPr>
          <p:spPr>
            <a:xfrm flipH="1">
              <a:off x="9231169" y="3891679"/>
              <a:ext cx="643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NOV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FB9E0D-F852-DA31-489A-E6FACB3C8289}"/>
                </a:ext>
              </a:extLst>
            </p:cNvPr>
            <p:cNvCxnSpPr/>
            <p:nvPr/>
          </p:nvCxnSpPr>
          <p:spPr>
            <a:xfrm flipV="1">
              <a:off x="1610436" y="1310184"/>
              <a:ext cx="0" cy="2458710"/>
            </a:xfrm>
            <a:prstGeom prst="line">
              <a:avLst/>
            </a:prstGeom>
            <a:ln w="349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B7F571-0727-82D2-8A84-3A2198334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163" y="1298895"/>
              <a:ext cx="36579" cy="248128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D968BE7-AA05-A4F2-562F-BCFBBDB50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942" y="1310184"/>
              <a:ext cx="36579" cy="248128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AD19CF-9C26-F179-58FC-BCB8E30A1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0813" y="1287607"/>
              <a:ext cx="36579" cy="248128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5A01B65-9319-D76C-CDDC-B158CF949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031" y="1298895"/>
              <a:ext cx="36579" cy="248128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6435F5B-4A13-C03D-0806-DE7DF1DA1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383" y="1265997"/>
              <a:ext cx="36579" cy="248128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498C12-7C8C-CFE3-1E3C-DD4D4F940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301" y="1287607"/>
              <a:ext cx="36579" cy="2481287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41F10F8-D71D-19BF-17A1-AA885CDB52F9}"/>
                </a:ext>
              </a:extLst>
            </p:cNvPr>
            <p:cNvCxnSpPr/>
            <p:nvPr/>
          </p:nvCxnSpPr>
          <p:spPr>
            <a:xfrm flipV="1">
              <a:off x="7003576" y="1332761"/>
              <a:ext cx="0" cy="2458710"/>
            </a:xfrm>
            <a:prstGeom prst="line">
              <a:avLst/>
            </a:prstGeom>
            <a:ln w="349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81FFAC4-1928-B6EC-3DC0-75FCA2E38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411" y="1265031"/>
              <a:ext cx="36579" cy="248128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9E8B7D4-913B-72AE-D233-005DE380F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4059" y="1287606"/>
              <a:ext cx="36579" cy="248128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8BA0FD7-F45A-28B9-50F9-2A5407A6C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291" y="1332761"/>
              <a:ext cx="36579" cy="2481287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8553E0B-CDD3-71DA-4CF1-76B08EA0E8D9}"/>
                </a:ext>
              </a:extLst>
            </p:cNvPr>
            <p:cNvCxnSpPr/>
            <p:nvPr/>
          </p:nvCxnSpPr>
          <p:spPr>
            <a:xfrm flipV="1">
              <a:off x="10279039" y="1265031"/>
              <a:ext cx="0" cy="2458710"/>
            </a:xfrm>
            <a:prstGeom prst="line">
              <a:avLst/>
            </a:prstGeom>
            <a:ln w="349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BC81817-7C12-A0DE-49FE-225C4B111E29}"/>
                </a:ext>
              </a:extLst>
            </p:cNvPr>
            <p:cNvSpPr/>
            <p:nvPr/>
          </p:nvSpPr>
          <p:spPr>
            <a:xfrm>
              <a:off x="3068852" y="3345291"/>
              <a:ext cx="307524" cy="2015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F2F897E-2C31-189E-02D5-9F1210C603EC}"/>
                </a:ext>
              </a:extLst>
            </p:cNvPr>
            <p:cNvSpPr/>
            <p:nvPr/>
          </p:nvSpPr>
          <p:spPr>
            <a:xfrm>
              <a:off x="3398979" y="3332725"/>
              <a:ext cx="307524" cy="20153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E4C620A-A68D-D46B-A1C6-3B64417E2501}"/>
                </a:ext>
              </a:extLst>
            </p:cNvPr>
            <p:cNvSpPr/>
            <p:nvPr/>
          </p:nvSpPr>
          <p:spPr>
            <a:xfrm>
              <a:off x="4043586" y="2977271"/>
              <a:ext cx="388286" cy="2114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9B8410-132F-1B33-664E-4205220797B7}"/>
                </a:ext>
              </a:extLst>
            </p:cNvPr>
            <p:cNvSpPr/>
            <p:nvPr/>
          </p:nvSpPr>
          <p:spPr>
            <a:xfrm>
              <a:off x="4831412" y="2465584"/>
              <a:ext cx="576859" cy="2787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AAFEF5E-F973-0540-ACDC-3D339E33746A}"/>
                </a:ext>
              </a:extLst>
            </p:cNvPr>
            <p:cNvSpPr/>
            <p:nvPr/>
          </p:nvSpPr>
          <p:spPr>
            <a:xfrm>
              <a:off x="4547430" y="2928797"/>
              <a:ext cx="331201" cy="21839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8A0EF7C-AD6F-8A6B-F9D7-6D59E86A84D4}"/>
                </a:ext>
              </a:extLst>
            </p:cNvPr>
            <p:cNvSpPr/>
            <p:nvPr/>
          </p:nvSpPr>
          <p:spPr>
            <a:xfrm>
              <a:off x="3782291" y="3287138"/>
              <a:ext cx="419683" cy="25074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048FE5-321D-675C-23A9-8D505A401F98}"/>
                </a:ext>
              </a:extLst>
            </p:cNvPr>
            <p:cNvSpPr/>
            <p:nvPr/>
          </p:nvSpPr>
          <p:spPr>
            <a:xfrm>
              <a:off x="5210041" y="2946013"/>
              <a:ext cx="391341" cy="25074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62D2729-096F-FA6D-6BD8-E8602CCEDA23}"/>
                </a:ext>
              </a:extLst>
            </p:cNvPr>
            <p:cNvSpPr/>
            <p:nvPr/>
          </p:nvSpPr>
          <p:spPr>
            <a:xfrm>
              <a:off x="4863740" y="2128106"/>
              <a:ext cx="405185" cy="2906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E9A69AA-5DAD-D761-5AD4-5A52B937EEF9}"/>
                </a:ext>
              </a:extLst>
            </p:cNvPr>
            <p:cNvSpPr/>
            <p:nvPr/>
          </p:nvSpPr>
          <p:spPr>
            <a:xfrm>
              <a:off x="5566275" y="2494386"/>
              <a:ext cx="420412" cy="25786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FD51574-9387-CD5D-627D-169E26FBFBC1}"/>
                </a:ext>
              </a:extLst>
            </p:cNvPr>
            <p:cNvSpPr/>
            <p:nvPr/>
          </p:nvSpPr>
          <p:spPr>
            <a:xfrm>
              <a:off x="5362993" y="1302470"/>
              <a:ext cx="4916043" cy="30207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1E63FD5-7871-0061-8D71-3A69DD296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37" y="4823564"/>
              <a:ext cx="317019" cy="213378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25D3CA5-F184-4067-7913-3B300934D8E3}"/>
                </a:ext>
              </a:extLst>
            </p:cNvPr>
            <p:cNvSpPr/>
            <p:nvPr/>
          </p:nvSpPr>
          <p:spPr>
            <a:xfrm>
              <a:off x="778637" y="5290604"/>
              <a:ext cx="307524" cy="20153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D46860-058D-F90D-5C11-52EF840A78C6}"/>
                </a:ext>
              </a:extLst>
            </p:cNvPr>
            <p:cNvSpPr/>
            <p:nvPr/>
          </p:nvSpPr>
          <p:spPr>
            <a:xfrm>
              <a:off x="778637" y="5745798"/>
              <a:ext cx="317019" cy="21337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F5ABB2-1523-E33C-181A-3E9D8221137B}"/>
                </a:ext>
              </a:extLst>
            </p:cNvPr>
            <p:cNvSpPr txBox="1"/>
            <p:nvPr/>
          </p:nvSpPr>
          <p:spPr>
            <a:xfrm>
              <a:off x="1095656" y="4740772"/>
              <a:ext cx="1511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Hermydsct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3C4DAA6-EF33-4555-6C5C-4B0287807E71}"/>
                </a:ext>
              </a:extLst>
            </p:cNvPr>
            <p:cNvSpPr txBox="1"/>
            <p:nvPr/>
          </p:nvSpPr>
          <p:spPr>
            <a:xfrm>
              <a:off x="1101303" y="5194657"/>
              <a:ext cx="1511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Juno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429300D-C388-BC7A-A3A4-94CA9D30738D}"/>
                </a:ext>
              </a:extLst>
            </p:cNvPr>
            <p:cNvSpPr txBox="1"/>
            <p:nvPr/>
          </p:nvSpPr>
          <p:spPr>
            <a:xfrm>
              <a:off x="1109304" y="5658563"/>
              <a:ext cx="1511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MDB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A760626-E779-65A4-6DB7-DE5F9523FC6E}"/>
                </a:ext>
              </a:extLst>
            </p:cNvPr>
            <p:cNvSpPr/>
            <p:nvPr/>
          </p:nvSpPr>
          <p:spPr>
            <a:xfrm>
              <a:off x="4608125" y="3372016"/>
              <a:ext cx="323499" cy="22843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0C9DBC4-EDF5-AEED-1B46-77E655698FF3}"/>
                </a:ext>
              </a:extLst>
            </p:cNvPr>
            <p:cNvSpPr txBox="1"/>
            <p:nvPr/>
          </p:nvSpPr>
          <p:spPr>
            <a:xfrm>
              <a:off x="3666850" y="5671082"/>
              <a:ext cx="933883" cy="38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Dutch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E08F57C-5AD8-951B-4408-4365BA53E67E}"/>
                </a:ext>
              </a:extLst>
            </p:cNvPr>
            <p:cNvSpPr/>
            <p:nvPr/>
          </p:nvSpPr>
          <p:spPr>
            <a:xfrm>
              <a:off x="3090463" y="4811226"/>
              <a:ext cx="407444" cy="2573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BB114E1-9977-5CF4-1A27-E55C19397377}"/>
                </a:ext>
              </a:extLst>
            </p:cNvPr>
            <p:cNvSpPr txBox="1"/>
            <p:nvPr/>
          </p:nvSpPr>
          <p:spPr>
            <a:xfrm>
              <a:off x="3576644" y="4783976"/>
              <a:ext cx="933883" cy="38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SDB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74EB05A-697A-5CAF-46A9-664AB41669C4}"/>
                </a:ext>
              </a:extLst>
            </p:cNvPr>
            <p:cNvSpPr/>
            <p:nvPr/>
          </p:nvSpPr>
          <p:spPr>
            <a:xfrm>
              <a:off x="3090463" y="5298410"/>
              <a:ext cx="334283" cy="25074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5577DF9-7194-43D6-28F8-D1EE637D4E8F}"/>
                </a:ext>
              </a:extLst>
            </p:cNvPr>
            <p:cNvSpPr txBox="1"/>
            <p:nvPr/>
          </p:nvSpPr>
          <p:spPr>
            <a:xfrm>
              <a:off x="3576732" y="5250294"/>
              <a:ext cx="933883" cy="38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IB/BB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33AB415-0274-8DE7-A24B-14F3ED0CA6D0}"/>
                </a:ext>
              </a:extLst>
            </p:cNvPr>
            <p:cNvSpPr/>
            <p:nvPr/>
          </p:nvSpPr>
          <p:spPr>
            <a:xfrm>
              <a:off x="3088595" y="5756655"/>
              <a:ext cx="407444" cy="25074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5FB4C91-A5B9-E55F-C89A-92A00CCCD788}"/>
                </a:ext>
              </a:extLst>
            </p:cNvPr>
            <p:cNvSpPr/>
            <p:nvPr/>
          </p:nvSpPr>
          <p:spPr>
            <a:xfrm>
              <a:off x="4756543" y="5265501"/>
              <a:ext cx="372015" cy="2818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EA3EFBA-6CF5-5885-3C87-AD4714BE4E15}"/>
                </a:ext>
              </a:extLst>
            </p:cNvPr>
            <p:cNvSpPr/>
            <p:nvPr/>
          </p:nvSpPr>
          <p:spPr>
            <a:xfrm>
              <a:off x="4774832" y="4822282"/>
              <a:ext cx="378921" cy="2386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A10F465-9E7A-5322-9157-6F5806E9F2E6}"/>
                </a:ext>
              </a:extLst>
            </p:cNvPr>
            <p:cNvSpPr txBox="1"/>
            <p:nvPr/>
          </p:nvSpPr>
          <p:spPr>
            <a:xfrm>
              <a:off x="5617697" y="5164430"/>
              <a:ext cx="933883" cy="38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TB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2C0D0A0-5DD8-8447-DF4D-DD5894435B4B}"/>
                </a:ext>
              </a:extLst>
            </p:cNvPr>
            <p:cNvSpPr txBox="1"/>
            <p:nvPr/>
          </p:nvSpPr>
          <p:spPr>
            <a:xfrm>
              <a:off x="5591482" y="4712984"/>
              <a:ext cx="933883" cy="38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MTB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747E280-FA50-0B45-6605-D3EA80A72D94}"/>
                </a:ext>
              </a:extLst>
            </p:cNvPr>
            <p:cNvSpPr/>
            <p:nvPr/>
          </p:nvSpPr>
          <p:spPr>
            <a:xfrm>
              <a:off x="5206514" y="3290279"/>
              <a:ext cx="391340" cy="257863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2FFAD36-A8A3-F6EA-3A83-514D048A2663}"/>
                </a:ext>
              </a:extLst>
            </p:cNvPr>
            <p:cNvSpPr/>
            <p:nvPr/>
          </p:nvSpPr>
          <p:spPr>
            <a:xfrm>
              <a:off x="4730813" y="5772213"/>
              <a:ext cx="415255" cy="255682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E45CDA1-F7DE-33EA-F9DC-C3B2453E526A}"/>
                </a:ext>
              </a:extLst>
            </p:cNvPr>
            <p:cNvSpPr txBox="1"/>
            <p:nvPr/>
          </p:nvSpPr>
          <p:spPr>
            <a:xfrm>
              <a:off x="5533524" y="5750096"/>
              <a:ext cx="933883" cy="38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SPU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006740D-3E2B-D065-5868-71335EC47487}"/>
                </a:ext>
              </a:extLst>
            </p:cNvPr>
            <p:cNvSpPr/>
            <p:nvPr/>
          </p:nvSpPr>
          <p:spPr>
            <a:xfrm>
              <a:off x="6947839" y="4740967"/>
              <a:ext cx="391341" cy="25074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97FC01F-0D2A-5D29-D615-67BF9CA66808}"/>
                </a:ext>
              </a:extLst>
            </p:cNvPr>
            <p:cNvSpPr txBox="1"/>
            <p:nvPr/>
          </p:nvSpPr>
          <p:spPr>
            <a:xfrm>
              <a:off x="7736755" y="4689348"/>
              <a:ext cx="933883" cy="38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SIB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1C892E8-800D-5BE0-4162-059CAFCF75D5}"/>
                </a:ext>
              </a:extLst>
            </p:cNvPr>
            <p:cNvSpPr/>
            <p:nvPr/>
          </p:nvSpPr>
          <p:spPr>
            <a:xfrm>
              <a:off x="6933303" y="5250237"/>
              <a:ext cx="420412" cy="25786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184F8AB-C1E8-974C-F5EF-412A04D19ED3}"/>
                </a:ext>
              </a:extLst>
            </p:cNvPr>
            <p:cNvSpPr txBox="1"/>
            <p:nvPr/>
          </p:nvSpPr>
          <p:spPr>
            <a:xfrm>
              <a:off x="7767377" y="5187689"/>
              <a:ext cx="933883" cy="38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JI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1AF3CB2-3F9F-36B5-33D5-1FCF8B7F8527}"/>
                </a:ext>
              </a:extLst>
            </p:cNvPr>
            <p:cNvSpPr/>
            <p:nvPr/>
          </p:nvSpPr>
          <p:spPr>
            <a:xfrm>
              <a:off x="8918322" y="4711686"/>
              <a:ext cx="420412" cy="2578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8A786A2-E517-D424-C0E9-87244517784A}"/>
                </a:ext>
              </a:extLst>
            </p:cNvPr>
            <p:cNvSpPr txBox="1"/>
            <p:nvPr/>
          </p:nvSpPr>
          <p:spPr>
            <a:xfrm>
              <a:off x="9742064" y="4626560"/>
              <a:ext cx="1073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Rebloom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C02E86-120D-8A11-C206-F64D9932A508}"/>
                </a:ext>
              </a:extLst>
            </p:cNvPr>
            <p:cNvSpPr/>
            <p:nvPr/>
          </p:nvSpPr>
          <p:spPr>
            <a:xfrm>
              <a:off x="6933303" y="5796177"/>
              <a:ext cx="420412" cy="25786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9CFC10-5538-2FF2-502B-C744D8966DFB}"/>
                </a:ext>
              </a:extLst>
            </p:cNvPr>
            <p:cNvSpPr txBox="1"/>
            <p:nvPr/>
          </p:nvSpPr>
          <p:spPr>
            <a:xfrm>
              <a:off x="7767377" y="5733629"/>
              <a:ext cx="933883" cy="38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LA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DC17167-0FB9-C265-379B-441C4273DC24}"/>
                </a:ext>
              </a:extLst>
            </p:cNvPr>
            <p:cNvSpPr/>
            <p:nvPr/>
          </p:nvSpPr>
          <p:spPr>
            <a:xfrm>
              <a:off x="4952015" y="1678473"/>
              <a:ext cx="687996" cy="3247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9090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CF8A20-47C9-7186-9E9F-E5E25211C2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76528"/>
            <a:ext cx="5196658" cy="4835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41B25E-7022-FCD7-2F49-ACCA02EFED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5384" y="1058362"/>
            <a:ext cx="5084618" cy="4953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9C5BFF-7961-5DA3-826A-3AF302D16E7C}"/>
              </a:ext>
            </a:extLst>
          </p:cNvPr>
          <p:cNvSpPr txBox="1"/>
          <p:nvPr/>
        </p:nvSpPr>
        <p:spPr>
          <a:xfrm>
            <a:off x="0" y="6002952"/>
            <a:ext cx="51966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Bettlejuice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’, photo Anita Moran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382A2-3DAB-885A-B26D-1E8C89F7B637}"/>
              </a:ext>
            </a:extLst>
          </p:cNvPr>
          <p:cNvSpPr txBox="1"/>
          <p:nvPr/>
        </p:nvSpPr>
        <p:spPr>
          <a:xfrm>
            <a:off x="6345384" y="6002952"/>
            <a:ext cx="5084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‘Dinky Circus’, photo Anita Moran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CC3841-0D84-6AE8-1542-418206CDE4FE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Dwarf Bearded</a:t>
            </a:r>
          </a:p>
        </p:txBody>
      </p:sp>
    </p:spTree>
    <p:extLst>
      <p:ext uri="{BB962C8B-B14F-4D97-AF65-F5344CB8AC3E}">
        <p14:creationId xmlns:p14="http://schemas.microsoft.com/office/powerpoint/2010/main" val="1411848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9C5BFF-7961-5DA3-826A-3AF302D16E7C}"/>
              </a:ext>
            </a:extLst>
          </p:cNvPr>
          <p:cNvSpPr txBox="1"/>
          <p:nvPr/>
        </p:nvSpPr>
        <p:spPr>
          <a:xfrm>
            <a:off x="0" y="6002952"/>
            <a:ext cx="51966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‘Icon’, photo Anita Moran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382A2-3DAB-885A-B26D-1E8C89F7B637}"/>
              </a:ext>
            </a:extLst>
          </p:cNvPr>
          <p:cNvSpPr txBox="1"/>
          <p:nvPr/>
        </p:nvSpPr>
        <p:spPr>
          <a:xfrm>
            <a:off x="6345384" y="6002952"/>
            <a:ext cx="5084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‘India Ink’, photo Anita Moran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C1D56-7E2D-A60A-3792-79CB0F4936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059872"/>
            <a:ext cx="5216237" cy="4738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369E08-9981-E8ED-3E00-48684CD8D6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059870"/>
            <a:ext cx="5518781" cy="4738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616276-DC47-7563-1478-066DCA44FE76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Dwarf Bearded</a:t>
            </a:r>
          </a:p>
        </p:txBody>
      </p:sp>
    </p:spTree>
    <p:extLst>
      <p:ext uri="{BB962C8B-B14F-4D97-AF65-F5344CB8AC3E}">
        <p14:creationId xmlns:p14="http://schemas.microsoft.com/office/powerpoint/2010/main" val="3211749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3B65D0-B53D-3B1E-BD99-1E59B1A7453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Dwarf Bearded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49CAB-B7B1-DEEE-7917-10EDA464D2FD}"/>
              </a:ext>
            </a:extLst>
          </p:cNvPr>
          <p:cNvSpPr txBox="1"/>
          <p:nvPr/>
        </p:nvSpPr>
        <p:spPr>
          <a:xfrm>
            <a:off x="6276109" y="1343891"/>
            <a:ext cx="5541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6” – 20”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 flower size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 bud count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 terminal buds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Branched or Not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Blooms mid MDB season to beginning of IB, BB season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Species, BB, TB, MTB,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EE96D-EBE8-CAA7-3FAB-52E01EE49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356" y="921841"/>
            <a:ext cx="4061711" cy="5251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A5A63-3E41-99ED-4D56-33D3712E3875}"/>
              </a:ext>
            </a:extLst>
          </p:cNvPr>
          <p:cNvSpPr txBox="1"/>
          <p:nvPr/>
        </p:nvSpPr>
        <p:spPr>
          <a:xfrm>
            <a:off x="554356" y="6236433"/>
            <a:ext cx="377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furcate  photo Lowell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Baumunk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251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6D1E8F-FC1C-A4A8-92A8-4BB24D40DE8C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Dwarf Bearded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2AE82D-4837-E78F-517A-EE9A0FB6115F}"/>
              </a:ext>
            </a:extLst>
          </p:cNvPr>
          <p:cNvSpPr txBox="1"/>
          <p:nvPr/>
        </p:nvSpPr>
        <p:spPr>
          <a:xfrm>
            <a:off x="5721928" y="1357746"/>
            <a:ext cx="64700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aphylla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6” to 18”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MDB, SDB, MTB, IB in height,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and flower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Stalk may have many branches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3-8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Steppes Central and Eastern Europe in Sand and limestone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Endangered in Wild</a:t>
            </a:r>
            <a:endParaRPr lang="en-US" sz="4000" b="1" dirty="0">
              <a:solidFill>
                <a:srgbClr val="71DA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666FC-BBF1-F0D4-9C6B-082D62E2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29" y="928288"/>
            <a:ext cx="3088698" cy="5001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70276-6B89-0701-5E6B-2A3A1C961128}"/>
              </a:ext>
            </a:extLst>
          </p:cNvPr>
          <p:cNvSpPr txBox="1"/>
          <p:nvPr/>
        </p:nvSpPr>
        <p:spPr>
          <a:xfrm>
            <a:off x="762000" y="5997714"/>
            <a:ext cx="34359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aphylla, photo by J.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Pirogov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10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82F8A-EBCD-E4F3-5101-30C23B8A1D08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Dwarf Bearded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4D7EA6-E000-65C2-412C-74DF4D25BB9A}"/>
              </a:ext>
            </a:extLst>
          </p:cNvPr>
          <p:cNvSpPr txBox="1"/>
          <p:nvPr/>
        </p:nvSpPr>
        <p:spPr>
          <a:xfrm>
            <a:off x="1" y="5746505"/>
            <a:ext cx="3685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bicapitata, Photo P.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Toolan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5AB13-AD2A-FBA7-B24D-06E96475647E}"/>
              </a:ext>
            </a:extLst>
          </p:cNvPr>
          <p:cNvSpPr txBox="1"/>
          <p:nvPr/>
        </p:nvSpPr>
        <p:spPr>
          <a:xfrm>
            <a:off x="3785436" y="5700337"/>
            <a:ext cx="3516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croatica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H.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Mathes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220F6-0645-8E72-CC05-2DBABD9B480D}"/>
              </a:ext>
            </a:extLst>
          </p:cNvPr>
          <p:cNvSpPr txBox="1"/>
          <p:nvPr/>
        </p:nvSpPr>
        <p:spPr>
          <a:xfrm>
            <a:off x="7362605" y="5820076"/>
            <a:ext cx="4829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subbiflora, Photo R. Diez Dominguez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08D97-7466-3891-E70C-304F653FCD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98935"/>
            <a:ext cx="3785435" cy="4055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7543A-0677-91D5-89C0-16554DBDD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5718" y="1498935"/>
            <a:ext cx="3516887" cy="4055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6F8250-FF8A-CCD1-7A9A-B1FF0655F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2451" y="1498935"/>
            <a:ext cx="4433453" cy="42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86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82F8A-EBCD-E4F3-5101-30C23B8A1D08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Dwarf Bearded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4D7EA6-E000-65C2-412C-74DF4D25BB9A}"/>
              </a:ext>
            </a:extLst>
          </p:cNvPr>
          <p:cNvSpPr txBox="1"/>
          <p:nvPr/>
        </p:nvSpPr>
        <p:spPr>
          <a:xfrm>
            <a:off x="1" y="5746505"/>
            <a:ext cx="3685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sabina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photo G.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Raschun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5AB13-AD2A-FBA7-B24D-06E96475647E}"/>
              </a:ext>
            </a:extLst>
          </p:cNvPr>
          <p:cNvSpPr txBox="1"/>
          <p:nvPr/>
        </p:nvSpPr>
        <p:spPr>
          <a:xfrm>
            <a:off x="3785436" y="5700337"/>
            <a:ext cx="3516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taochia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photo G.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Raschun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220F6-0645-8E72-CC05-2DBABD9B480D}"/>
              </a:ext>
            </a:extLst>
          </p:cNvPr>
          <p:cNvSpPr txBox="1"/>
          <p:nvPr/>
        </p:nvSpPr>
        <p:spPr>
          <a:xfrm>
            <a:off x="7362605" y="5820076"/>
            <a:ext cx="4829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orjenii, Photo Botanischer Garten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C34B8-D251-A448-4FEF-CCC7F12FBE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7619" b="19682"/>
          <a:stretch/>
        </p:blipFill>
        <p:spPr>
          <a:xfrm>
            <a:off x="0" y="1284514"/>
            <a:ext cx="3647369" cy="4412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D7292-6DEB-D0EE-5C96-8CBA38BCB7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999" y="1293040"/>
            <a:ext cx="3684417" cy="4412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2F580B-1928-788C-BC07-2B49E71940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5543" y="858776"/>
            <a:ext cx="3269116" cy="49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19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7EA311-FD93-9661-8CEE-3A495054AF0B}"/>
              </a:ext>
            </a:extLst>
          </p:cNvPr>
          <p:cNvSpPr txBox="1"/>
          <p:nvPr/>
        </p:nvSpPr>
        <p:spPr>
          <a:xfrm>
            <a:off x="0" y="6002952"/>
            <a:ext cx="57823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‘Voldy’s Mink’, photo Anita Moran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6D38A-AA7F-5EFE-902F-9578335A21BE}"/>
              </a:ext>
            </a:extLst>
          </p:cNvPr>
          <p:cNvSpPr txBox="1"/>
          <p:nvPr/>
        </p:nvSpPr>
        <p:spPr>
          <a:xfrm>
            <a:off x="6276109" y="1343891"/>
            <a:ext cx="55418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8” - 16””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 size 3.4” – 6.8”  W + H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Branched or unbranched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2-5 blooms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Leaves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errect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below the bloom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MDB, Species, SDB, MTB,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range of color and patterns</a:t>
            </a:r>
          </a:p>
          <a:p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6A0B4-6FC7-3E12-92C8-0E2ECD7981C0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Dwarf Bearded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BD9A1-FF22-59D1-43DB-5D96E248D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58" y="969580"/>
            <a:ext cx="5680364" cy="503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84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9C5BFF-7961-5DA3-826A-3AF302D16E7C}"/>
              </a:ext>
            </a:extLst>
          </p:cNvPr>
          <p:cNvSpPr txBox="1"/>
          <p:nvPr/>
        </p:nvSpPr>
        <p:spPr>
          <a:xfrm>
            <a:off x="0" y="6002952"/>
            <a:ext cx="51966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‘Blue Eyes Girl’, photo Anita Moran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382A2-3DAB-885A-B26D-1E8C89F7B637}"/>
              </a:ext>
            </a:extLst>
          </p:cNvPr>
          <p:cNvSpPr txBox="1"/>
          <p:nvPr/>
        </p:nvSpPr>
        <p:spPr>
          <a:xfrm>
            <a:off x="6345384" y="6002952"/>
            <a:ext cx="5084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‘Dirty Blond’, photo Anita Moran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CC3841-0D84-6AE8-1542-418206CDE4FE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Dwarf Bearded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E07BC-56B5-35D5-8B26-061FCF1A3F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092" y="1086342"/>
            <a:ext cx="5495568" cy="4752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D1C7EC-EE97-6E8C-9506-A53644CD01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1989" y="1086342"/>
            <a:ext cx="5689683" cy="488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40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9C5BFF-7961-5DA3-826A-3AF302D16E7C}"/>
              </a:ext>
            </a:extLst>
          </p:cNvPr>
          <p:cNvSpPr txBox="1"/>
          <p:nvPr/>
        </p:nvSpPr>
        <p:spPr>
          <a:xfrm>
            <a:off x="0" y="6002952"/>
            <a:ext cx="51966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‘Flying Monkey’, photo Anita Moran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382A2-3DAB-885A-B26D-1E8C89F7B637}"/>
              </a:ext>
            </a:extLst>
          </p:cNvPr>
          <p:cNvSpPr txBox="1"/>
          <p:nvPr/>
        </p:nvSpPr>
        <p:spPr>
          <a:xfrm>
            <a:off x="6345384" y="6002952"/>
            <a:ext cx="5084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‘Orange Arc’, photo Anita Moran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616276-DC47-7563-1478-066DCA44FE76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Dwarf Bearded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CFEE1-8A2E-2900-848D-BB72CB2AE1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61" y="789709"/>
            <a:ext cx="6040939" cy="487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2F37ED-FCE3-65B5-80F5-87A0F759C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036" y="949313"/>
            <a:ext cx="5472903" cy="48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04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5CEDF1-4A6B-0F98-E8B3-48153C495772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 Dwarf Bearded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7D398D-1548-0F2E-A47E-A51AB2580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345" y="921841"/>
            <a:ext cx="3713020" cy="5019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DC70FC-E38C-808A-0607-6ECD576507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2483" y="921841"/>
            <a:ext cx="3515435" cy="4980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A7F4BB-AEDA-945F-5916-C98C6BC48B69}"/>
              </a:ext>
            </a:extLst>
          </p:cNvPr>
          <p:cNvSpPr txBox="1"/>
          <p:nvPr/>
        </p:nvSpPr>
        <p:spPr>
          <a:xfrm>
            <a:off x="311727" y="5986836"/>
            <a:ext cx="39762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‘Nibble’, photo Anita Moran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8C8265-3FB6-1A62-B47E-9423E8FBEAC4}"/>
              </a:ext>
            </a:extLst>
          </p:cNvPr>
          <p:cNvSpPr txBox="1"/>
          <p:nvPr/>
        </p:nvSpPr>
        <p:spPr>
          <a:xfrm>
            <a:off x="8233220" y="5941533"/>
            <a:ext cx="373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Moran Seedling 11STM9gp08, photo Anita Moran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F03E1-5A42-C441-9945-82B085364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954" y="921841"/>
            <a:ext cx="3265521" cy="4980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B1F8DF-89F8-6B15-E72B-433793A0069D}"/>
              </a:ext>
            </a:extLst>
          </p:cNvPr>
          <p:cNvSpPr txBox="1"/>
          <p:nvPr/>
        </p:nvSpPr>
        <p:spPr>
          <a:xfrm>
            <a:off x="4229075" y="5902037"/>
            <a:ext cx="373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Moran Seedling STM9,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2357153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880199-932B-CC4F-3BE4-B784C70D1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60619"/>
          </a:xfrm>
        </p:spPr>
        <p:txBody>
          <a:bodyPr anchor="ctr">
            <a:normAutofit/>
          </a:bodyPr>
          <a:lstStyle/>
          <a:p>
            <a:r>
              <a:rPr lang="en-US" sz="72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Arils and Arilbred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A551A4-3F40-C2D5-8AA4-E100C776A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82982"/>
            <a:ext cx="9144000" cy="287481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Oncocyclus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Regelia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OGB+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OGB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OGB-</a:t>
            </a:r>
          </a:p>
        </p:txBody>
      </p:sp>
    </p:spTree>
    <p:extLst>
      <p:ext uri="{BB962C8B-B14F-4D97-AF65-F5344CB8AC3E}">
        <p14:creationId xmlns:p14="http://schemas.microsoft.com/office/powerpoint/2010/main" val="1926237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6D1E8F-FC1C-A4A8-92A8-4BB24D40DE8C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Bearded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2AE82D-4837-E78F-517A-EE9A0FB6115F}"/>
              </a:ext>
            </a:extLst>
          </p:cNvPr>
          <p:cNvSpPr txBox="1"/>
          <p:nvPr/>
        </p:nvSpPr>
        <p:spPr>
          <a:xfrm>
            <a:off x="5721928" y="1357746"/>
            <a:ext cx="64700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aphylla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6” to 18”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MDB, SDB, MTB, IB in height,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and flower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Stalk may have many branches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3-8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Steppes Central and Eastern Europe in Sand and limestone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Endangered in Wild</a:t>
            </a:r>
            <a:endParaRPr lang="en-US" sz="4000" b="1" dirty="0">
              <a:solidFill>
                <a:srgbClr val="71DA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666FC-BBF1-F0D4-9C6B-082D62E2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29" y="928288"/>
            <a:ext cx="3088698" cy="5001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70276-6B89-0701-5E6B-2A3A1C961128}"/>
              </a:ext>
            </a:extLst>
          </p:cNvPr>
          <p:cNvSpPr txBox="1"/>
          <p:nvPr/>
        </p:nvSpPr>
        <p:spPr>
          <a:xfrm>
            <a:off x="762000" y="5997714"/>
            <a:ext cx="34359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aphylla, photo by J.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Pirogov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57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6D1E8F-FC1C-A4A8-92A8-4BB24D40DE8C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Bearded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70276-6B89-0701-5E6B-2A3A1C961128}"/>
              </a:ext>
            </a:extLst>
          </p:cNvPr>
          <p:cNvSpPr txBox="1"/>
          <p:nvPr/>
        </p:nvSpPr>
        <p:spPr>
          <a:xfrm>
            <a:off x="762000" y="5997714"/>
            <a:ext cx="3699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junonia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Ken Walker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16771-3611-021F-D70F-C67ACD19E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27" y="1025298"/>
            <a:ext cx="3609975" cy="452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70524-37FA-119B-F6D1-9A8B2A3B4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334" y="1025298"/>
            <a:ext cx="2634859" cy="4700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505C91-5B6B-C215-7F41-7E0DF60220E2}"/>
              </a:ext>
            </a:extLst>
          </p:cNvPr>
          <p:cNvSpPr txBox="1"/>
          <p:nvPr/>
        </p:nvSpPr>
        <p:spPr>
          <a:xfrm>
            <a:off x="6750583" y="5829345"/>
            <a:ext cx="4265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purpureobractea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J. Clark </a:t>
            </a:r>
          </a:p>
        </p:txBody>
      </p:sp>
    </p:spTree>
    <p:extLst>
      <p:ext uri="{BB962C8B-B14F-4D97-AF65-F5344CB8AC3E}">
        <p14:creationId xmlns:p14="http://schemas.microsoft.com/office/powerpoint/2010/main" val="340364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Bearded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92F8D-E37D-AC70-C724-D845EC8BF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218" y="921841"/>
            <a:ext cx="5869201" cy="5227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B71D1-2385-88CF-07C2-13F19909D306}"/>
              </a:ext>
            </a:extLst>
          </p:cNvPr>
          <p:cNvSpPr txBox="1"/>
          <p:nvPr/>
        </p:nvSpPr>
        <p:spPr>
          <a:xfrm>
            <a:off x="6506964" y="1011734"/>
            <a:ext cx="55418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16” to 27.5”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 size 3.5” – 5”  Wide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Branched variable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 count variable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have both SDB and TB form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from cross between MDB or SDB and TB or BB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range of color and patterns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vigor comparable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to be sterile more fertile now due to use of I. aphylla</a:t>
            </a:r>
          </a:p>
          <a:p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641EA-DF31-F3D6-8BB5-A6870376970E}"/>
              </a:ext>
            </a:extLst>
          </p:cNvPr>
          <p:cNvSpPr txBox="1"/>
          <p:nvPr/>
        </p:nvSpPr>
        <p:spPr>
          <a:xfrm>
            <a:off x="143218" y="6149345"/>
            <a:ext cx="5869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‘Nickle’,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2535616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Bearded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6E62E-ADE6-0836-A84A-184524A600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0838"/>
            <a:ext cx="5885477" cy="4726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5145D2-A795-2481-9E3E-06BB2DC406A6}"/>
              </a:ext>
            </a:extLst>
          </p:cNvPr>
          <p:cNvSpPr txBox="1"/>
          <p:nvPr/>
        </p:nvSpPr>
        <p:spPr>
          <a:xfrm>
            <a:off x="143219" y="6149345"/>
            <a:ext cx="5475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‘Airy Fairy Flower’, photo Anita Moran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600DF-9E6D-FF08-8A73-D3B586665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3303" y="1188001"/>
            <a:ext cx="5570863" cy="4739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D328B2-AAEB-B20B-A8CB-39CD3C1C2922}"/>
              </a:ext>
            </a:extLst>
          </p:cNvPr>
          <p:cNvSpPr txBox="1"/>
          <p:nvPr/>
        </p:nvSpPr>
        <p:spPr>
          <a:xfrm>
            <a:off x="6258782" y="5967675"/>
            <a:ext cx="5475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‘Black Comedy’,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1182582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Bearded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AF768-B981-DC92-A9B1-6BAB585DB7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202" y="913578"/>
            <a:ext cx="5243253" cy="5354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1BD2B7-F44E-391C-A23B-D11F8E6FF84B}"/>
              </a:ext>
            </a:extLst>
          </p:cNvPr>
          <p:cNvSpPr txBox="1"/>
          <p:nvPr/>
        </p:nvSpPr>
        <p:spPr>
          <a:xfrm>
            <a:off x="0" y="6305490"/>
            <a:ext cx="53754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‘Bahama Blue’, photo Anita Moran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080E1-F510-5AD8-9ADC-CB80A432E0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913576"/>
            <a:ext cx="5512227" cy="5354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F9FFE1-7418-FEF6-E5DD-356C7A5D0362}"/>
              </a:ext>
            </a:extLst>
          </p:cNvPr>
          <p:cNvSpPr txBox="1"/>
          <p:nvPr/>
        </p:nvSpPr>
        <p:spPr>
          <a:xfrm>
            <a:off x="6096000" y="6355151"/>
            <a:ext cx="53754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‘Bottled Sunshine’,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189591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Border Bearded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8781B-E99B-0DE3-0CE8-FB2E3DD92880}"/>
              </a:ext>
            </a:extLst>
          </p:cNvPr>
          <p:cNvSpPr txBox="1"/>
          <p:nvPr/>
        </p:nvSpPr>
        <p:spPr>
          <a:xfrm>
            <a:off x="6011205" y="1044785"/>
            <a:ext cx="55418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16” to 27.5”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 size &lt; 5” wide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 thinner than IB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least 2 branches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least 7 buds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from short TB</a:t>
            </a:r>
          </a:p>
          <a:p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E90D4-3F05-7DB6-4468-6251E587E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493" y="1053947"/>
            <a:ext cx="5144460" cy="4750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D693B0-B757-8EFD-D7DC-95D8C0CEA23E}"/>
              </a:ext>
            </a:extLst>
          </p:cNvPr>
          <p:cNvSpPr txBox="1"/>
          <p:nvPr/>
        </p:nvSpPr>
        <p:spPr>
          <a:xfrm>
            <a:off x="485493" y="5936159"/>
            <a:ext cx="5144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‘Dark Wonder’,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2466644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Border Bearded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288CB-FF11-F6BD-96E6-5C371C8AF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354" y="1158511"/>
            <a:ext cx="5785462" cy="4768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5244F2-428D-7265-96DE-31E58D7E3410}"/>
              </a:ext>
            </a:extLst>
          </p:cNvPr>
          <p:cNvSpPr txBox="1"/>
          <p:nvPr/>
        </p:nvSpPr>
        <p:spPr>
          <a:xfrm>
            <a:off x="485493" y="5936159"/>
            <a:ext cx="5144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‘Frosty Spirit’, photo Anita Moran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81EE9-A185-0917-220F-E7F3AFF067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42" y="1158510"/>
            <a:ext cx="5960704" cy="4768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5B06C3-3338-A8CD-7B8E-3E2E314BA5BB}"/>
              </a:ext>
            </a:extLst>
          </p:cNvPr>
          <p:cNvSpPr txBox="1"/>
          <p:nvPr/>
        </p:nvSpPr>
        <p:spPr>
          <a:xfrm>
            <a:off x="6016816" y="5927073"/>
            <a:ext cx="5960704" cy="409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‘Sorbet Swirl’,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381845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Border Bearded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A6751-896C-16A6-2AEF-6577089998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888"/>
            <a:ext cx="5914681" cy="4731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38CC7-286B-0A1D-2A87-A20397B5070B}"/>
              </a:ext>
            </a:extLst>
          </p:cNvPr>
          <p:cNvSpPr txBox="1"/>
          <p:nvPr/>
        </p:nvSpPr>
        <p:spPr>
          <a:xfrm>
            <a:off x="0" y="5936159"/>
            <a:ext cx="5914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‘Little Rosie’, photo Anita Moran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B984B3-D61E-B2F5-4495-E1EEC3481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319" y="1233888"/>
            <a:ext cx="5658998" cy="48218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C435F4-C780-7F3A-DE13-8934DD72D6A6}"/>
              </a:ext>
            </a:extLst>
          </p:cNvPr>
          <p:cNvSpPr txBox="1"/>
          <p:nvPr/>
        </p:nvSpPr>
        <p:spPr>
          <a:xfrm>
            <a:off x="6277320" y="6055711"/>
            <a:ext cx="56589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‘Broken Border’,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4225259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6D1E8F-FC1C-A4A8-92A8-4BB24D40DE8C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Tall Bearded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2AE82D-4837-E78F-517A-EE9A0FB6115F}"/>
              </a:ext>
            </a:extLst>
          </p:cNvPr>
          <p:cNvSpPr txBox="1"/>
          <p:nvPr/>
        </p:nvSpPr>
        <p:spPr>
          <a:xfrm>
            <a:off x="5721928" y="1357746"/>
            <a:ext cx="64700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aphylla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6” to 18”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MDB, SDB, MTB, IB in height,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and flower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Stalk may have many branches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3-8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Steppes Central and Eastern Europe in Sand and limestone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Endangered in Wild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by Ben Hager to produce Tetraploid MTB</a:t>
            </a:r>
            <a:endParaRPr lang="en-US" sz="4000" b="1" dirty="0">
              <a:solidFill>
                <a:srgbClr val="71DA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666FC-BBF1-F0D4-9C6B-082D62E2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29" y="928288"/>
            <a:ext cx="3088698" cy="5001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70276-6B89-0701-5E6B-2A3A1C961128}"/>
              </a:ext>
            </a:extLst>
          </p:cNvPr>
          <p:cNvSpPr txBox="1"/>
          <p:nvPr/>
        </p:nvSpPr>
        <p:spPr>
          <a:xfrm>
            <a:off x="762000" y="5997714"/>
            <a:ext cx="34359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aphylla, photo by J.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Pirogov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22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6D1E8F-FC1C-A4A8-92A8-4BB24D40DE8C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Tall Bearded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70276-6B89-0701-5E6B-2A3A1C961128}"/>
              </a:ext>
            </a:extLst>
          </p:cNvPr>
          <p:cNvSpPr txBox="1"/>
          <p:nvPr/>
        </p:nvSpPr>
        <p:spPr>
          <a:xfrm>
            <a:off x="0" y="5539769"/>
            <a:ext cx="4138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variegata,  Photo J. 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Baumfalk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ris variegata">
            <a:extLst>
              <a:ext uri="{FF2B5EF4-FFF2-40B4-BE49-F238E27FC236}">
                <a16:creationId xmlns:a16="http://schemas.microsoft.com/office/drawing/2014/main" id="{973E3571-07EB-43C5-AB84-677CB298E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437" y="918122"/>
            <a:ext cx="3830359" cy="41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A19634-4E11-067B-FC56-90CDD89761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583" y="1451520"/>
            <a:ext cx="428598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679B00-D03B-D214-704C-1EC221A18DFF}"/>
              </a:ext>
            </a:extLst>
          </p:cNvPr>
          <p:cNvSpPr txBox="1"/>
          <p:nvPr/>
        </p:nvSpPr>
        <p:spPr>
          <a:xfrm>
            <a:off x="7877549" y="5206425"/>
            <a:ext cx="4138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variegata var. reginae, photo Anita Moran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C3E2A0-D3F1-3B33-C183-26CADC751C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52" y="1661913"/>
            <a:ext cx="3902031" cy="3121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B10EFA-AA25-D9D0-6D14-E223E75E6AC6}"/>
              </a:ext>
            </a:extLst>
          </p:cNvPr>
          <p:cNvSpPr txBox="1"/>
          <p:nvPr/>
        </p:nvSpPr>
        <p:spPr>
          <a:xfrm>
            <a:off x="4006762" y="4783369"/>
            <a:ext cx="37968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variegata var. pontica, photo Anita Moran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0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7BE48D-B598-F4BB-0052-35D9B31FA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7" y="0"/>
            <a:ext cx="11650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5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6D1E8F-FC1C-A4A8-92A8-4BB24D40DE8C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Tall Bearded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2AE82D-4837-E78F-517A-EE9A0FB6115F}"/>
              </a:ext>
            </a:extLst>
          </p:cNvPr>
          <p:cNvSpPr txBox="1"/>
          <p:nvPr/>
        </p:nvSpPr>
        <p:spPr>
          <a:xfrm>
            <a:off x="6196084" y="1357746"/>
            <a:ext cx="59959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1D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Tall Bearded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16” to 27.5”  High 22” preferred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 &lt; 6” W x H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Slender stalk  1/8- 3/8” tip to 5/8” near base 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branch + terminal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buds at least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Normally diploid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Tetraploid with crosses with I. Aphylla</a:t>
            </a:r>
          </a:p>
          <a:p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70276-6B89-0701-5E6B-2A3A1C961128}"/>
              </a:ext>
            </a:extLst>
          </p:cNvPr>
          <p:cNvSpPr txBox="1"/>
          <p:nvPr/>
        </p:nvSpPr>
        <p:spPr>
          <a:xfrm>
            <a:off x="258116" y="5827630"/>
            <a:ext cx="58378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‘Frosted Velvet’, photo Anita Moran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E21745-D4DA-8A10-94BF-3F8239DCB6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6" y="921841"/>
            <a:ext cx="5837884" cy="466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397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6D1E8F-FC1C-A4A8-92A8-4BB24D40DE8C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Tall Bearded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70276-6B89-0701-5E6B-2A3A1C961128}"/>
              </a:ext>
            </a:extLst>
          </p:cNvPr>
          <p:cNvSpPr txBox="1"/>
          <p:nvPr/>
        </p:nvSpPr>
        <p:spPr>
          <a:xfrm>
            <a:off x="244260" y="5997714"/>
            <a:ext cx="56716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'Bumblebee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Deelite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', photo Anita Moran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4C8DE-8D03-BFA1-3326-487235CE7CE8}"/>
              </a:ext>
            </a:extLst>
          </p:cNvPr>
          <p:cNvSpPr txBox="1"/>
          <p:nvPr/>
        </p:nvSpPr>
        <p:spPr>
          <a:xfrm>
            <a:off x="6276112" y="5834429"/>
            <a:ext cx="5671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‘Frosted Velvet’, photo Anita Moran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77935-A091-D573-96E4-BF070A0170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0" y="1160059"/>
            <a:ext cx="5671630" cy="4537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AA6C3F-54E4-B9CF-6323-90AF22CF92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12" y="1160059"/>
            <a:ext cx="5672351" cy="45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93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6D1E8F-FC1C-A4A8-92A8-4BB24D40DE8C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Miniature Tall Bearded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70276-6B89-0701-5E6B-2A3A1C961128}"/>
              </a:ext>
            </a:extLst>
          </p:cNvPr>
          <p:cNvSpPr txBox="1"/>
          <p:nvPr/>
        </p:nvSpPr>
        <p:spPr>
          <a:xfrm>
            <a:off x="0" y="5988317"/>
            <a:ext cx="58139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Plinko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’, photo Anita Moran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4C8DE-8D03-BFA1-3326-487235CE7CE8}"/>
              </a:ext>
            </a:extLst>
          </p:cNvPr>
          <p:cNvSpPr txBox="1"/>
          <p:nvPr/>
        </p:nvSpPr>
        <p:spPr>
          <a:xfrm>
            <a:off x="6013024" y="5999477"/>
            <a:ext cx="58139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‘Frilly Molly’, photo by Anita Moran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D62D5A-ABA0-60EC-5AFC-54C511418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478" y="889837"/>
            <a:ext cx="5813946" cy="5078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B9EDFF-7AE1-9DF5-F87E-445B15604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024" y="915916"/>
            <a:ext cx="5843420" cy="50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44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 Bearded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0FD05-DFA1-8AA8-A0EE-64634D35DE07}"/>
              </a:ext>
            </a:extLst>
          </p:cNvPr>
          <p:cNvSpPr txBox="1"/>
          <p:nvPr/>
        </p:nvSpPr>
        <p:spPr>
          <a:xfrm>
            <a:off x="474348" y="5748670"/>
            <a:ext cx="4400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germanica, photo Ken Walker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B4416-6785-6654-B742-D6EB029F9BD1}"/>
              </a:ext>
            </a:extLst>
          </p:cNvPr>
          <p:cNvSpPr txBox="1"/>
          <p:nvPr/>
        </p:nvSpPr>
        <p:spPr>
          <a:xfrm>
            <a:off x="6276109" y="1343891"/>
            <a:ext cx="55418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16” – 35”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bloom earlier than other bearded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7+ bud count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Branched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291067D-C2C8-91FC-B88A-D22E544934B3}"/>
              </a:ext>
            </a:extLst>
          </p:cNvPr>
          <p:cNvSpPr/>
          <p:nvPr/>
        </p:nvSpPr>
        <p:spPr>
          <a:xfrm>
            <a:off x="5695720" y="418641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48DD4-BDA6-F866-8E8F-FD0C55C8D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8" y="1125471"/>
            <a:ext cx="44005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9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EFC8B-372C-B36D-8246-47E7D4074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70" y="891305"/>
            <a:ext cx="4075549" cy="5233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964612-A555-224C-BF97-03FFE413F9EE}"/>
              </a:ext>
            </a:extLst>
          </p:cNvPr>
          <p:cNvSpPr txBox="1"/>
          <p:nvPr/>
        </p:nvSpPr>
        <p:spPr>
          <a:xfrm>
            <a:off x="42970" y="6139087"/>
            <a:ext cx="4075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albertii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L.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Baumunk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BE0FE-3837-F476-7047-60AAB56243F1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 Bearded</a:t>
            </a:r>
          </a:p>
        </p:txBody>
      </p:sp>
      <p:pic>
        <p:nvPicPr>
          <p:cNvPr id="1026" name="Picture 2" descr="Iris pallida">
            <a:extLst>
              <a:ext uri="{FF2B5EF4-FFF2-40B4-BE49-F238E27FC236}">
                <a16:creationId xmlns:a16="http://schemas.microsoft.com/office/drawing/2014/main" id="{709B7B5E-B6EF-D70F-54DE-13ABE056C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570" y="764218"/>
            <a:ext cx="4252430" cy="532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02B0EE-4090-649D-7F11-213DA801BF49}"/>
              </a:ext>
            </a:extLst>
          </p:cNvPr>
          <p:cNvSpPr txBox="1"/>
          <p:nvPr/>
        </p:nvSpPr>
        <p:spPr>
          <a:xfrm>
            <a:off x="8116451" y="6139087"/>
            <a:ext cx="4075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pallida, Photo Ken Walker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AA760-B2B3-ACC2-694E-8C38D8384D51}"/>
              </a:ext>
            </a:extLst>
          </p:cNvPr>
          <p:cNvSpPr txBox="1"/>
          <p:nvPr/>
        </p:nvSpPr>
        <p:spPr>
          <a:xfrm>
            <a:off x="3991270" y="6046524"/>
            <a:ext cx="4075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germanica, Photo P.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Bohnert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A8050-2D18-FC67-F8ED-C89E8308E9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88" y="970904"/>
            <a:ext cx="3778082" cy="503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60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 Bearded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F85111-91CA-5076-B5F6-C16AA9C94F3E}"/>
              </a:ext>
            </a:extLst>
          </p:cNvPr>
          <p:cNvSpPr txBox="1"/>
          <p:nvPr/>
        </p:nvSpPr>
        <p:spPr>
          <a:xfrm>
            <a:off x="6276109" y="1343891"/>
            <a:ext cx="55418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27.5” +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Blooms after Medians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7+ bud count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 Branches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Varity of colors and patterns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A36A1-35BC-1883-BB1C-81BCB895E8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29" y="1057619"/>
            <a:ext cx="4975137" cy="4742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0C940B-EC64-97AB-D983-1ED2A810A741}"/>
              </a:ext>
            </a:extLst>
          </p:cNvPr>
          <p:cNvSpPr txBox="1"/>
          <p:nvPr/>
        </p:nvSpPr>
        <p:spPr>
          <a:xfrm>
            <a:off x="485493" y="5936159"/>
            <a:ext cx="5144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‘Haunted Heart’,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2349401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 Bearded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C89CF-3496-7E89-DBFB-2F60EED36E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" y="1206347"/>
            <a:ext cx="5557246" cy="4445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D6B5BA-65FE-AAE7-917E-A7A4501BB2FC}"/>
              </a:ext>
            </a:extLst>
          </p:cNvPr>
          <p:cNvSpPr txBox="1"/>
          <p:nvPr/>
        </p:nvSpPr>
        <p:spPr>
          <a:xfrm>
            <a:off x="0" y="5816906"/>
            <a:ext cx="5616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‘Top Choice’, photo Anita Moran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6B53E1-3047-5314-E0D4-6E7C308881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25" y="1206347"/>
            <a:ext cx="5556632" cy="4445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110EC5-17EB-B08A-BC8E-2FF9B7B58C9B}"/>
              </a:ext>
            </a:extLst>
          </p:cNvPr>
          <p:cNvSpPr txBox="1"/>
          <p:nvPr/>
        </p:nvSpPr>
        <p:spPr>
          <a:xfrm>
            <a:off x="5960125" y="5736104"/>
            <a:ext cx="5616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‘Steal Your Heart’,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2581051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 Bearded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0C6A2-C76F-5ABD-49CA-20F8DE0900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3" y="1377107"/>
            <a:ext cx="5696623" cy="4557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96ED43-9477-137E-9B4A-A9CCD6D990A9}"/>
              </a:ext>
            </a:extLst>
          </p:cNvPr>
          <p:cNvSpPr txBox="1"/>
          <p:nvPr/>
        </p:nvSpPr>
        <p:spPr>
          <a:xfrm>
            <a:off x="-28690" y="5934405"/>
            <a:ext cx="5616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‘Don’t Doubt Dalton’, photo Anita Moran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54716B-A996-3C22-294A-BEF8428820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2802"/>
            <a:ext cx="5802004" cy="4641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F26ECB-305B-482C-B0CF-FA4E44478225}"/>
              </a:ext>
            </a:extLst>
          </p:cNvPr>
          <p:cNvSpPr txBox="1"/>
          <p:nvPr/>
        </p:nvSpPr>
        <p:spPr>
          <a:xfrm>
            <a:off x="6096000" y="5934405"/>
            <a:ext cx="5616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‘Dream About You’,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1222585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13B7-19F8-DE91-D622-2A7FAE63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31228"/>
            <a:ext cx="12192000" cy="1537944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Beardless Irises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DF50054-4D29-944F-D855-F2AFE1866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6251"/>
            <a:ext cx="9144000" cy="2481549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Japanese</a:t>
            </a:r>
          </a:p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Lousianna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Siberian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Beardless 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Crosses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256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CB540-1705-2622-20B6-6A15A4F58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7" y="9330"/>
            <a:ext cx="10289082" cy="68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04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661A82-8B4F-E1C2-953F-6AEDB6132528}"/>
              </a:ext>
            </a:extLst>
          </p:cNvPr>
          <p:cNvSpPr txBox="1"/>
          <p:nvPr/>
        </p:nvSpPr>
        <p:spPr>
          <a:xfrm>
            <a:off x="0" y="26560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Oncocyclus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64F08-CC99-310F-2A61-963B21D563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25703"/>
            <a:ext cx="4973782" cy="5303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48D70-0F5C-A259-3CAE-D3A507016B63}"/>
              </a:ext>
            </a:extLst>
          </p:cNvPr>
          <p:cNvSpPr txBox="1"/>
          <p:nvPr/>
        </p:nvSpPr>
        <p:spPr>
          <a:xfrm>
            <a:off x="0" y="6327973"/>
            <a:ext cx="4973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haynei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David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Shahak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Israel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7E1E4-70DD-C009-BD3A-93E43FBC5C95}"/>
              </a:ext>
            </a:extLst>
          </p:cNvPr>
          <p:cNvSpPr txBox="1"/>
          <p:nvPr/>
        </p:nvSpPr>
        <p:spPr>
          <a:xfrm>
            <a:off x="5140036" y="1136073"/>
            <a:ext cx="705196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28 inches (8 – 71 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Unbranched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bloom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Straight stalk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 foliage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 form very diverse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Standards larger than falls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Standards usually domes, rounded or broad oval.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Falls flaring, semi-flaring, mildly recurved, strongly recurved, rolled under, concave,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have style arms that are protruding outward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Beards are broad diffuse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liner beards are sometimes found 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66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Japanese Iris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6ED43-9477-137E-9B4A-A9CCD6D990A9}"/>
              </a:ext>
            </a:extLst>
          </p:cNvPr>
          <p:cNvSpPr txBox="1"/>
          <p:nvPr/>
        </p:nvSpPr>
        <p:spPr>
          <a:xfrm>
            <a:off x="-28690" y="6134460"/>
            <a:ext cx="5616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ensata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Anita Moran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3FD3A-86DA-C562-E977-655C78FDD59A}"/>
              </a:ext>
            </a:extLst>
          </p:cNvPr>
          <p:cNvSpPr txBox="1"/>
          <p:nvPr/>
        </p:nvSpPr>
        <p:spPr>
          <a:xfrm>
            <a:off x="6353227" y="1343891"/>
            <a:ext cx="55418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ensata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24” – 35”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After Tall Bearded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White, Purple, Reddish Purple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Midrib in leaves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terminal buds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branch with possible bud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to 12 falls with multiple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petaloids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Moist when growing dry in cold winter or resting warmer winters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D480A-2474-418F-65D1-E075CD576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86" y="1035586"/>
            <a:ext cx="5003427" cy="50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411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50544-BE63-3ADE-F42A-28776989EB56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Japanese Iris – 3 Falls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E68B8-5CED-A00C-D6C0-281E5913C7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989"/>
            <a:ext cx="5570404" cy="4456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1A814E-9771-6476-3E8C-F33E4240BB89}"/>
              </a:ext>
            </a:extLst>
          </p:cNvPr>
          <p:cNvSpPr txBox="1"/>
          <p:nvPr/>
        </p:nvSpPr>
        <p:spPr>
          <a:xfrm>
            <a:off x="-28690" y="5934405"/>
            <a:ext cx="5616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‘Rose Frappe’, photo Anita Moran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1D8E-4F66-FD5F-D993-56FB9C774F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33" y="1269692"/>
            <a:ext cx="5677775" cy="4542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542237-26E3-00ED-9A8D-30C61D242AC4}"/>
              </a:ext>
            </a:extLst>
          </p:cNvPr>
          <p:cNvSpPr txBox="1"/>
          <p:nvPr/>
        </p:nvSpPr>
        <p:spPr>
          <a:xfrm>
            <a:off x="6387618" y="5812199"/>
            <a:ext cx="5616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Dirigo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Pink Milestone’,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3771548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50544-BE63-3ADE-F42A-28776989EB56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Japanese Iris – 6 + Falls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8D53C-5F4A-6F81-4150-BCD13E1FA9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094"/>
            <a:ext cx="5970459" cy="4775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178A39-6A0A-6850-D20F-CD9FB451D20E}"/>
              </a:ext>
            </a:extLst>
          </p:cNvPr>
          <p:cNvSpPr txBox="1"/>
          <p:nvPr/>
        </p:nvSpPr>
        <p:spPr>
          <a:xfrm>
            <a:off x="6387618" y="5812199"/>
            <a:ext cx="5616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‘Koto Harp Strings’, photo Chad Harris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A6328-9A0D-B100-B6DC-D9884988AFDF}"/>
              </a:ext>
            </a:extLst>
          </p:cNvPr>
          <p:cNvSpPr txBox="1"/>
          <p:nvPr/>
        </p:nvSpPr>
        <p:spPr>
          <a:xfrm>
            <a:off x="0" y="5812199"/>
            <a:ext cx="5616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‘Center Of Attention’, photo Anita Moran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266A3-D6F6-9F92-76BA-0B40A0BB56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41094"/>
            <a:ext cx="6016526" cy="477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97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50544-BE63-3ADE-F42A-28776989EB56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Japanese Iris – 9 + Falls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78A39-6A0A-6850-D20F-CD9FB451D20E}"/>
              </a:ext>
            </a:extLst>
          </p:cNvPr>
          <p:cNvSpPr txBox="1"/>
          <p:nvPr/>
        </p:nvSpPr>
        <p:spPr>
          <a:xfrm>
            <a:off x="6387618" y="5812199"/>
            <a:ext cx="5616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‘Lion King’, photo Chad Harris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A6328-9A0D-B100-B6DC-D9884988AFDF}"/>
              </a:ext>
            </a:extLst>
          </p:cNvPr>
          <p:cNvSpPr txBox="1"/>
          <p:nvPr/>
        </p:nvSpPr>
        <p:spPr>
          <a:xfrm>
            <a:off x="218363" y="5812199"/>
            <a:ext cx="5486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‘Amethyst’s Sister’, photo Chad Harris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625389-A338-8D1B-2BC5-D28F1B25E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1376362"/>
            <a:ext cx="5486400" cy="410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A54714-4B2B-05E7-83B3-ED2D240CB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23" y="1376361"/>
            <a:ext cx="54864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147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5F12E7-A79F-28CA-D19D-3A5245BAD1C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Louisiana Iris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6ED43-9477-137E-9B4A-A9CCD6D990A9}"/>
              </a:ext>
            </a:extLst>
          </p:cNvPr>
          <p:cNvSpPr txBox="1"/>
          <p:nvPr/>
        </p:nvSpPr>
        <p:spPr>
          <a:xfrm>
            <a:off x="254648" y="6134460"/>
            <a:ext cx="45156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fulva, photo by Dennis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Kramb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3FD3A-86DA-C562-E977-655C78FDD59A}"/>
              </a:ext>
            </a:extLst>
          </p:cNvPr>
          <p:cNvSpPr txBox="1"/>
          <p:nvPr/>
        </p:nvSpPr>
        <p:spPr>
          <a:xfrm>
            <a:off x="6353227" y="1343891"/>
            <a:ext cx="5541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18” – 31”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with Tall Bearded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Colors red, copper, orangish, or Flowers 4”-5”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terminal buds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Branched with possible buds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Moist wetland areas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grown in partial shade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38B8D-3A07-E5F3-63A1-6010D1660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8" y="921841"/>
            <a:ext cx="4515655" cy="51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136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9F6EAA-3CEA-0D75-7E0D-E63F26626C82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Louisiana Iris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807F5-585D-7865-E692-C378C70D9C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21841"/>
            <a:ext cx="4869455" cy="5255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906F50-D5E0-5E9D-A635-9C180F1A0C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535" y="921841"/>
            <a:ext cx="6127214" cy="5273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92C6CD-EE11-0AB5-AE16-F6D13A3A0078}"/>
              </a:ext>
            </a:extLst>
          </p:cNvPr>
          <p:cNvSpPr txBox="1"/>
          <p:nvPr/>
        </p:nvSpPr>
        <p:spPr>
          <a:xfrm>
            <a:off x="254648" y="6134460"/>
            <a:ext cx="45156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giganticaerulea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R. Barton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96CDA-E65F-C3A2-A4DA-C4F098C6255F}"/>
              </a:ext>
            </a:extLst>
          </p:cNvPr>
          <p:cNvSpPr txBox="1"/>
          <p:nvPr/>
        </p:nvSpPr>
        <p:spPr>
          <a:xfrm>
            <a:off x="5574535" y="6236124"/>
            <a:ext cx="61272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nelsonii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Patrick O'Connor</a:t>
            </a:r>
          </a:p>
        </p:txBody>
      </p:sp>
    </p:spTree>
    <p:extLst>
      <p:ext uri="{BB962C8B-B14F-4D97-AF65-F5344CB8AC3E}">
        <p14:creationId xmlns:p14="http://schemas.microsoft.com/office/powerpoint/2010/main" val="3487891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D96407-6458-3043-54D7-C6A816C00D2E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Louisiana Iris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E6890-172D-462B-36BC-061E8BF64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65" y="921841"/>
            <a:ext cx="4446561" cy="5936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A3D3F1-446C-15C0-2245-33B1D24C1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5" y="1032831"/>
            <a:ext cx="6096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46CB3E-B73A-2956-C1DA-877C41905ABD}"/>
              </a:ext>
            </a:extLst>
          </p:cNvPr>
          <p:cNvSpPr txBox="1"/>
          <p:nvPr/>
        </p:nvSpPr>
        <p:spPr>
          <a:xfrm>
            <a:off x="254648" y="6125378"/>
            <a:ext cx="6024967" cy="409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brevicaulis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by G.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Lupinetti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D.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Kramb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68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96ED43-9477-137E-9B4A-A9CCD6D990A9}"/>
              </a:ext>
            </a:extLst>
          </p:cNvPr>
          <p:cNvSpPr txBox="1"/>
          <p:nvPr/>
        </p:nvSpPr>
        <p:spPr>
          <a:xfrm>
            <a:off x="-28690" y="6134460"/>
            <a:ext cx="6034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‘Heartbreak Warfare’, photo Anita Moran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3FD3A-86DA-C562-E977-655C78FDD59A}"/>
              </a:ext>
            </a:extLst>
          </p:cNvPr>
          <p:cNvSpPr txBox="1"/>
          <p:nvPr/>
        </p:nvSpPr>
        <p:spPr>
          <a:xfrm>
            <a:off x="6353227" y="1343891"/>
            <a:ext cx="5541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10” – 50”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Leaves vary in width and length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Blooms with Tall Bearded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Crinkling or pleating of the foliage normal on bloom stalk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Stalks straight, curved, or zigzag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6+ Buds per stalk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Flowers has many forms</a:t>
            </a:r>
          </a:p>
          <a:p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DAF66-ADDD-2748-A9B1-21F34522F3EB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Louisiana Iris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9A298-0522-280E-1387-4236D3E81E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583"/>
            <a:ext cx="6034259" cy="48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778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Louisiana Iris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76E7E5-7743-0FD6-8ADA-078C49D69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71" y="1222872"/>
            <a:ext cx="5628740" cy="4838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0411F5-F8E4-852F-B4D0-0EBB57889447}"/>
              </a:ext>
            </a:extLst>
          </p:cNvPr>
          <p:cNvSpPr txBox="1"/>
          <p:nvPr/>
        </p:nvSpPr>
        <p:spPr>
          <a:xfrm>
            <a:off x="-28690" y="6134460"/>
            <a:ext cx="6034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‘Clyde Redmond’, photo Anita Moran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E9529-2602-BC0F-BEC7-41D2C5E3CFCF}"/>
              </a:ext>
            </a:extLst>
          </p:cNvPr>
          <p:cNvSpPr txBox="1"/>
          <p:nvPr/>
        </p:nvSpPr>
        <p:spPr>
          <a:xfrm>
            <a:off x="5871111" y="6119771"/>
            <a:ext cx="6034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‘Improbable Plot’, photo Anita Moran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91CF8-1A90-AC4F-8A28-F95B8DAFFA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90" y="1222872"/>
            <a:ext cx="5907439" cy="472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142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Louisiana Iris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0411F5-F8E4-852F-B4D0-0EBB57889447}"/>
              </a:ext>
            </a:extLst>
          </p:cNvPr>
          <p:cNvSpPr txBox="1"/>
          <p:nvPr/>
        </p:nvSpPr>
        <p:spPr>
          <a:xfrm>
            <a:off x="-28690" y="6134460"/>
            <a:ext cx="6034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‘Jean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Betzer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’, photo Anita Moran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E9529-2602-BC0F-BEC7-41D2C5E3CFCF}"/>
              </a:ext>
            </a:extLst>
          </p:cNvPr>
          <p:cNvSpPr txBox="1"/>
          <p:nvPr/>
        </p:nvSpPr>
        <p:spPr>
          <a:xfrm>
            <a:off x="5871111" y="6119771"/>
            <a:ext cx="6034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‘Kakadu Sunset’, photo Anita Moran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B4E5C-D857-8162-0D2E-2BE5AA33CF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13"/>
            <a:ext cx="6048950" cy="4839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703F16-487F-B004-85FE-A6A069D20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248" y="1021813"/>
            <a:ext cx="5389697" cy="48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31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661A82-8B4F-E1C2-953F-6AEDB6132528}"/>
              </a:ext>
            </a:extLst>
          </p:cNvPr>
          <p:cNvSpPr txBox="1"/>
          <p:nvPr/>
        </p:nvSpPr>
        <p:spPr>
          <a:xfrm>
            <a:off x="0" y="26560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Oncocyclus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12D06B-FD70-0106-2F80-DEB28E915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5047"/>
            <a:ext cx="4000500" cy="495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F6B25-008B-7E34-E687-9A286EAE464B}"/>
              </a:ext>
            </a:extLst>
          </p:cNvPr>
          <p:cNvSpPr txBox="1"/>
          <p:nvPr/>
        </p:nvSpPr>
        <p:spPr>
          <a:xfrm>
            <a:off x="-1" y="6023378"/>
            <a:ext cx="4000501" cy="378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I.atropurpurea,  Photo B.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Strashunski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EEF5C4-9609-B7B9-537F-AE261659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0" y="1043829"/>
            <a:ext cx="4617325" cy="49558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B09947-5A44-B6F7-A82D-2EBCFF035E24}"/>
              </a:ext>
            </a:extLst>
          </p:cNvPr>
          <p:cNvSpPr txBox="1"/>
          <p:nvPr/>
        </p:nvSpPr>
        <p:spPr>
          <a:xfrm>
            <a:off x="4000500" y="5999714"/>
            <a:ext cx="4617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bostrensis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O.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Fragman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-Sapir</a:t>
            </a:r>
          </a:p>
        </p:txBody>
      </p:sp>
      <p:pic>
        <p:nvPicPr>
          <p:cNvPr id="1026" name="Picture 2" descr="Iris nigricans">
            <a:extLst>
              <a:ext uri="{FF2B5EF4-FFF2-40B4-BE49-F238E27FC236}">
                <a16:creationId xmlns:a16="http://schemas.microsoft.com/office/drawing/2014/main" id="{C7D72802-9495-C1C1-CC73-85DD7F502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8575963" y="1035045"/>
            <a:ext cx="3616037" cy="495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8C23BB-2686-FE54-A585-7DF47E35417A}"/>
              </a:ext>
            </a:extLst>
          </p:cNvPr>
          <p:cNvSpPr txBox="1"/>
          <p:nvPr/>
        </p:nvSpPr>
        <p:spPr>
          <a:xfrm>
            <a:off x="8541328" y="6030492"/>
            <a:ext cx="3650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nigricans, R.  Photo D.Dominguez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765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Siberian Iris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4F2E6F-16E0-F6CD-5461-D0A41F34F421}"/>
              </a:ext>
            </a:extLst>
          </p:cNvPr>
          <p:cNvSpPr txBox="1"/>
          <p:nvPr/>
        </p:nvSpPr>
        <p:spPr>
          <a:xfrm>
            <a:off x="6353227" y="1343891"/>
            <a:ext cx="554181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Made up of 3 main 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siberica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typhifolia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I. 	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sanguinea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16” to 40”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Blooms late Tall Bearded season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extend into Japanese Iris 	season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ris sibirica">
            <a:extLst>
              <a:ext uri="{FF2B5EF4-FFF2-40B4-BE49-F238E27FC236}">
                <a16:creationId xmlns:a16="http://schemas.microsoft.com/office/drawing/2014/main" id="{65AC36ED-3483-9B78-55B3-372DB1E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91" y="1166812"/>
            <a:ext cx="3861464" cy="48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2EB78-92BB-9CEC-71D1-E845695F18B6}"/>
              </a:ext>
            </a:extLst>
          </p:cNvPr>
          <p:cNvSpPr txBox="1"/>
          <p:nvPr/>
        </p:nvSpPr>
        <p:spPr>
          <a:xfrm>
            <a:off x="983489" y="6053947"/>
            <a:ext cx="3861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sibirica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Ken Walker</a:t>
            </a:r>
          </a:p>
        </p:txBody>
      </p:sp>
    </p:spTree>
    <p:extLst>
      <p:ext uri="{BB962C8B-B14F-4D97-AF65-F5344CB8AC3E}">
        <p14:creationId xmlns:p14="http://schemas.microsoft.com/office/powerpoint/2010/main" val="28739028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Siberian Iris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02DE0-97BA-B858-AE78-4B909E5023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60" y="921841"/>
            <a:ext cx="5363570" cy="4960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E6485A-77FC-6AF4-1019-027AE21C9462}"/>
              </a:ext>
            </a:extLst>
          </p:cNvPr>
          <p:cNvSpPr txBox="1"/>
          <p:nvPr/>
        </p:nvSpPr>
        <p:spPr>
          <a:xfrm>
            <a:off x="245660" y="5936159"/>
            <a:ext cx="5363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sanguinea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by L.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Bernler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03364-FD2C-217F-84BF-CD981E45F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" r="-2651"/>
          <a:stretch/>
        </p:blipFill>
        <p:spPr>
          <a:xfrm>
            <a:off x="5950424" y="921841"/>
            <a:ext cx="6154856" cy="4895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22E906-8D9F-AC9E-F507-301204A8BF01}"/>
              </a:ext>
            </a:extLst>
          </p:cNvPr>
          <p:cNvSpPr txBox="1"/>
          <p:nvPr/>
        </p:nvSpPr>
        <p:spPr>
          <a:xfrm>
            <a:off x="5950424" y="5882802"/>
            <a:ext cx="5995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typhifolia, photo E. Kondratas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981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Siberian Iris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F10B8-BED3-71AA-EB96-D78378BE6BF4}"/>
              </a:ext>
            </a:extLst>
          </p:cNvPr>
          <p:cNvSpPr txBox="1"/>
          <p:nvPr/>
        </p:nvSpPr>
        <p:spPr>
          <a:xfrm>
            <a:off x="6353227" y="1343891"/>
            <a:ext cx="5541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Cultivars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7” to 48”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branches + terminal usually 	max found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to 3 buds per socket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Foliage from &lt; 1/2” to ¾”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preferred size or form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Diploid naturally occurring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Tetraploid colchicine drug induced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3D2DD-F036-CA92-7D20-FF26CCED4E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3" y="1343890"/>
            <a:ext cx="5632662" cy="4142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4193D0-10AC-1783-F7C6-ADE9A3FE5522}"/>
              </a:ext>
            </a:extLst>
          </p:cNvPr>
          <p:cNvSpPr txBox="1"/>
          <p:nvPr/>
        </p:nvSpPr>
        <p:spPr>
          <a:xfrm>
            <a:off x="484003" y="5446783"/>
            <a:ext cx="56326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‘Shaker’s Prayer’ 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2740269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Siberian Iris – Diploid</a:t>
            </a:r>
          </a:p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Siberian Dykes Medal Winner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825F6-AA17-012E-3845-453E903B3A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23" y="1600199"/>
            <a:ext cx="5518463" cy="42000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A0B2305-46CE-5F36-8731-D129C5BF9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76" y="137501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10E85B-5F84-3585-B177-73FE9568FBCD}"/>
              </a:ext>
            </a:extLst>
          </p:cNvPr>
          <p:cNvSpPr txBox="1"/>
          <p:nvPr/>
        </p:nvSpPr>
        <p:spPr>
          <a:xfrm>
            <a:off x="253923" y="5984543"/>
            <a:ext cx="56326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‘Swan’s In Flight’  Photo Anita Moran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BDCD8-62C9-3C66-3E82-665CE506303F}"/>
              </a:ext>
            </a:extLst>
          </p:cNvPr>
          <p:cNvSpPr txBox="1"/>
          <p:nvPr/>
        </p:nvSpPr>
        <p:spPr>
          <a:xfrm>
            <a:off x="5842076" y="59821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‘Swan’s In Flight’  Photo Chad Harris</a:t>
            </a:r>
          </a:p>
        </p:txBody>
      </p:sp>
    </p:spTree>
    <p:extLst>
      <p:ext uri="{BB962C8B-B14F-4D97-AF65-F5344CB8AC3E}">
        <p14:creationId xmlns:p14="http://schemas.microsoft.com/office/powerpoint/2010/main" val="38830301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Siberian Iris – Diploid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177B60B-9803-81A9-4995-ADA966772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320" y="921841"/>
            <a:ext cx="5522794" cy="4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4648E4-3574-F276-0DCE-0B126FDF5F5B}"/>
              </a:ext>
            </a:extLst>
          </p:cNvPr>
          <p:cNvSpPr txBox="1"/>
          <p:nvPr/>
        </p:nvSpPr>
        <p:spPr>
          <a:xfrm>
            <a:off x="-20471" y="5812712"/>
            <a:ext cx="6000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‘Deep In My Heart’  Photo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Ensata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Gardens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6FC44-7EB8-CBD4-C27F-5E47D0975A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3055" y="921841"/>
            <a:ext cx="5409839" cy="47146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250FD-9031-1981-DB46-BDD2FBD6EC85}"/>
              </a:ext>
            </a:extLst>
          </p:cNvPr>
          <p:cNvSpPr txBox="1"/>
          <p:nvPr/>
        </p:nvSpPr>
        <p:spPr>
          <a:xfrm>
            <a:off x="6096000" y="5636525"/>
            <a:ext cx="6000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‘Hot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7187945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Siberian Iris – Tetraploid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1DFBCA9-6E3B-A2BA-5E37-F98E5F72F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22" y="1034813"/>
            <a:ext cx="5682853" cy="474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DF884-D179-3D29-3B13-F943F31A8EBA}"/>
              </a:ext>
            </a:extLst>
          </p:cNvPr>
          <p:cNvSpPr txBox="1"/>
          <p:nvPr/>
        </p:nvSpPr>
        <p:spPr>
          <a:xfrm>
            <a:off x="253923" y="5984543"/>
            <a:ext cx="5682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'Am I Amethyst'  Photo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Ensata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Gardens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225D30B-D473-82D8-195C-2AD1FCF6B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890" y="1010234"/>
            <a:ext cx="4378192" cy="474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41E005-803C-C1B8-799E-9CD8CF4A1E5A}"/>
              </a:ext>
            </a:extLst>
          </p:cNvPr>
          <p:cNvSpPr txBox="1"/>
          <p:nvPr/>
        </p:nvSpPr>
        <p:spPr>
          <a:xfrm>
            <a:off x="6338560" y="5841302"/>
            <a:ext cx="5682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‘Topaz Ruffles'  Photo Carol Warner</a:t>
            </a:r>
          </a:p>
        </p:txBody>
      </p:sp>
    </p:spTree>
    <p:extLst>
      <p:ext uri="{BB962C8B-B14F-4D97-AF65-F5344CB8AC3E}">
        <p14:creationId xmlns:p14="http://schemas.microsoft.com/office/powerpoint/2010/main" val="3168596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Spuria Iris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4F2E6F-16E0-F6CD-5461-D0A41F34F421}"/>
              </a:ext>
            </a:extLst>
          </p:cNvPr>
          <p:cNvSpPr txBox="1"/>
          <p:nvPr/>
        </p:nvSpPr>
        <p:spPr>
          <a:xfrm>
            <a:off x="5813946" y="1343891"/>
            <a:ext cx="60810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main groups including dwarf species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8” to 60”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4-9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rich alkaline soil like bearded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Leaves erect, slender, sword-shaped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branches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Scented flowers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825F1-61E6-76B8-FC7D-C6C4DDEAA194}"/>
              </a:ext>
            </a:extLst>
          </p:cNvPr>
          <p:cNvSpPr txBox="1"/>
          <p:nvPr/>
        </p:nvSpPr>
        <p:spPr>
          <a:xfrm>
            <a:off x="245660" y="5936159"/>
            <a:ext cx="4694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spuria, photo Peter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Bohnert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Iris spuria">
            <a:extLst>
              <a:ext uri="{FF2B5EF4-FFF2-40B4-BE49-F238E27FC236}">
                <a16:creationId xmlns:a16="http://schemas.microsoft.com/office/drawing/2014/main" id="{E5AAC860-CF23-B77D-0CAB-9B67821D3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7" y="921841"/>
            <a:ext cx="3706389" cy="494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0229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Spuria Iris</a:t>
            </a:r>
          </a:p>
        </p:txBody>
      </p:sp>
      <p:pic>
        <p:nvPicPr>
          <p:cNvPr id="9218" name="Picture 2" descr="Iris graminea">
            <a:extLst>
              <a:ext uri="{FF2B5EF4-FFF2-40B4-BE49-F238E27FC236}">
                <a16:creationId xmlns:a16="http://schemas.microsoft.com/office/drawing/2014/main" id="{11C83754-55FE-0634-6D26-FBEE88FC1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068" y="1320421"/>
            <a:ext cx="4708479" cy="421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B61E1-A19D-F65B-F535-8FAB50386F61}"/>
              </a:ext>
            </a:extLst>
          </p:cNvPr>
          <p:cNvSpPr txBox="1"/>
          <p:nvPr/>
        </p:nvSpPr>
        <p:spPr>
          <a:xfrm>
            <a:off x="0" y="5936159"/>
            <a:ext cx="4694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graminea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photo L.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Bernler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Iris orientalis">
            <a:extLst>
              <a:ext uri="{FF2B5EF4-FFF2-40B4-BE49-F238E27FC236}">
                <a16:creationId xmlns:a16="http://schemas.microsoft.com/office/drawing/2014/main" id="{49C4FB86-2E98-78C9-F275-C1A424B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02223"/>
            <a:ext cx="3402842" cy="425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C184D-92DF-F5A8-C05C-D0E602188762}"/>
              </a:ext>
            </a:extLst>
          </p:cNvPr>
          <p:cNvSpPr txBox="1"/>
          <p:nvPr/>
        </p:nvSpPr>
        <p:spPr>
          <a:xfrm>
            <a:off x="4694830" y="5705325"/>
            <a:ext cx="3548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orientalis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Photo Ken Walker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Iris crocea">
            <a:extLst>
              <a:ext uri="{FF2B5EF4-FFF2-40B4-BE49-F238E27FC236}">
                <a16:creationId xmlns:a16="http://schemas.microsoft.com/office/drawing/2014/main" id="{D4380380-28F9-01EA-03B3-F93590644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43332" y="1320421"/>
            <a:ext cx="3594823" cy="425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C2612A-2B12-8A4F-B386-31F6D781A866}"/>
              </a:ext>
            </a:extLst>
          </p:cNvPr>
          <p:cNvSpPr txBox="1"/>
          <p:nvPr/>
        </p:nvSpPr>
        <p:spPr>
          <a:xfrm>
            <a:off x="8343332" y="5703793"/>
            <a:ext cx="3548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crocea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Photo Peter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Bohnert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020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Spuria Iris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F10B8-BED3-71AA-EB96-D78378BE6BF4}"/>
              </a:ext>
            </a:extLst>
          </p:cNvPr>
          <p:cNvSpPr txBox="1"/>
          <p:nvPr/>
        </p:nvSpPr>
        <p:spPr>
          <a:xfrm>
            <a:off x="6254398" y="1371186"/>
            <a:ext cx="5541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Cultivars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20” – 36”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7 buds varies by climate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branches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Prefers same conditions as Tall 	Bearded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Blooms above the foliage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Multicolored and combinations</a:t>
            </a:r>
          </a:p>
          <a:p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38798-E23C-C3B6-FB4B-9A78A4416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784" y="999491"/>
            <a:ext cx="4831307" cy="4859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6C52E-F8FF-82FA-73EC-B54087592184}"/>
              </a:ext>
            </a:extLst>
          </p:cNvPr>
          <p:cNvSpPr txBox="1"/>
          <p:nvPr/>
        </p:nvSpPr>
        <p:spPr>
          <a:xfrm>
            <a:off x="253923" y="5984543"/>
            <a:ext cx="4973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‘Osage River' 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34887793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Spuria Iris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ABA49E-AD0D-05FA-7B17-81B060C16ABD}"/>
              </a:ext>
            </a:extLst>
          </p:cNvPr>
          <p:cNvSpPr txBox="1"/>
          <p:nvPr/>
        </p:nvSpPr>
        <p:spPr>
          <a:xfrm>
            <a:off x="253923" y="5984543"/>
            <a:ext cx="4973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‘Wapiti Citi'  Photo Anita Moran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99AF7D-37E3-7F9E-28DA-8EFC1DA2C1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288" y="1085286"/>
            <a:ext cx="4973168" cy="4899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BE19A7-810B-75B3-8E1E-F427730FF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235" y="1109481"/>
            <a:ext cx="5651478" cy="4899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D67D31-D3D7-0364-765F-430479D8BF90}"/>
              </a:ext>
            </a:extLst>
          </p:cNvPr>
          <p:cNvSpPr txBox="1"/>
          <p:nvPr/>
        </p:nvSpPr>
        <p:spPr>
          <a:xfrm>
            <a:off x="6390390" y="6008737"/>
            <a:ext cx="4973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‘Ibex Ibis' 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1542226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661A82-8B4F-E1C2-953F-6AEDB6132528}"/>
              </a:ext>
            </a:extLst>
          </p:cNvPr>
          <p:cNvSpPr txBox="1"/>
          <p:nvPr/>
        </p:nvSpPr>
        <p:spPr>
          <a:xfrm>
            <a:off x="0" y="26560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Oncocyclus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3CEC15-4C43-7C4F-894E-FE7DA7B4D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9" y="0"/>
            <a:ext cx="3902220" cy="5897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496FE6-FBDA-FD2F-FBCB-0FA6F17EE714}"/>
              </a:ext>
            </a:extLst>
          </p:cNvPr>
          <p:cNvSpPr txBox="1"/>
          <p:nvPr/>
        </p:nvSpPr>
        <p:spPr>
          <a:xfrm>
            <a:off x="5195455" y="1246909"/>
            <a:ext cx="6220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Exception</a:t>
            </a:r>
          </a:p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Exceptions in every class</a:t>
            </a:r>
          </a:p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acutiloba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D0BA2-A4D7-514C-D6CC-873049A872AA}"/>
              </a:ext>
            </a:extLst>
          </p:cNvPr>
          <p:cNvSpPr txBox="1"/>
          <p:nvPr/>
        </p:nvSpPr>
        <p:spPr>
          <a:xfrm>
            <a:off x="240289" y="5978017"/>
            <a:ext cx="3902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acutiloba  photo Dennis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Kramb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779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Spuria Iris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6C1CF-F5EA-4B45-CE62-C7BF136C8A8B}"/>
              </a:ext>
            </a:extLst>
          </p:cNvPr>
          <p:cNvSpPr txBox="1"/>
          <p:nvPr/>
        </p:nvSpPr>
        <p:spPr>
          <a:xfrm>
            <a:off x="253923" y="5984543"/>
            <a:ext cx="4973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‘Eleanor Hill'  Photo Anita Moran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0F45A-AD0C-AAF8-8592-4E9467CD2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285375" y="1151312"/>
            <a:ext cx="4941716" cy="4603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E02B4-1209-E2F4-9F94-78E9CF573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45" y="1183072"/>
            <a:ext cx="6096000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5A800F-53EA-EB5A-052B-35BB33EB5C76}"/>
              </a:ext>
            </a:extLst>
          </p:cNvPr>
          <p:cNvSpPr txBox="1"/>
          <p:nvPr/>
        </p:nvSpPr>
        <p:spPr>
          <a:xfrm>
            <a:off x="6206622" y="5984542"/>
            <a:ext cx="4973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‘Dawn Candle'  Photo Anita Moran</a:t>
            </a:r>
          </a:p>
        </p:txBody>
      </p:sp>
    </p:spTree>
    <p:extLst>
      <p:ext uri="{BB962C8B-B14F-4D97-AF65-F5344CB8AC3E}">
        <p14:creationId xmlns:p14="http://schemas.microsoft.com/office/powerpoint/2010/main" val="36088351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Laevigatae Iris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4F2E6F-16E0-F6CD-5461-D0A41F34F421}"/>
              </a:ext>
            </a:extLst>
          </p:cNvPr>
          <p:cNvSpPr txBox="1"/>
          <p:nvPr/>
        </p:nvSpPr>
        <p:spPr>
          <a:xfrm>
            <a:off x="6298635" y="1343891"/>
            <a:ext cx="55418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the following species: 	prismatica, laevigata, 	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maackii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mzchetica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	pseudocorus, versicolor, virginica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18” to 36”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pseudocorus invasive illegal in 	most states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Wetland irises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grow in garden soil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Blooms from early TB to JI</a:t>
            </a:r>
          </a:p>
        </p:txBody>
      </p:sp>
      <p:pic>
        <p:nvPicPr>
          <p:cNvPr id="10242" name="Picture 2" descr="Iris laevigata">
            <a:extLst>
              <a:ext uri="{FF2B5EF4-FFF2-40B4-BE49-F238E27FC236}">
                <a16:creationId xmlns:a16="http://schemas.microsoft.com/office/drawing/2014/main" id="{A81C84F6-7C95-CD82-F41D-C76ED275C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547" y="979158"/>
            <a:ext cx="4329635" cy="480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6B529-7F29-AD46-B9FD-48A60F67DC62}"/>
              </a:ext>
            </a:extLst>
          </p:cNvPr>
          <p:cNvSpPr txBox="1"/>
          <p:nvPr/>
        </p:nvSpPr>
        <p:spPr>
          <a:xfrm>
            <a:off x="0" y="5936159"/>
            <a:ext cx="4694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laevigata, photo L.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Bernler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2361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7443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Laevigatae Iris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EF870-FA71-91AD-9EB8-1A9710B57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5" y="1166812"/>
            <a:ext cx="4305300" cy="4524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B8ABAC-FC74-051A-1CA8-015CAF6291D7}"/>
              </a:ext>
            </a:extLst>
          </p:cNvPr>
          <p:cNvSpPr txBox="1"/>
          <p:nvPr/>
        </p:nvSpPr>
        <p:spPr>
          <a:xfrm>
            <a:off x="0" y="5729458"/>
            <a:ext cx="4440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prismatica, Photo Ken Walker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Iris maackii">
            <a:extLst>
              <a:ext uri="{FF2B5EF4-FFF2-40B4-BE49-F238E27FC236}">
                <a16:creationId xmlns:a16="http://schemas.microsoft.com/office/drawing/2014/main" id="{E6439A9F-294E-8543-D0B6-CE151A331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0925" y="1166812"/>
            <a:ext cx="3856914" cy="44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855745-83CE-A917-34ED-6106C2FD46A9}"/>
              </a:ext>
            </a:extLst>
          </p:cNvPr>
          <p:cNvSpPr txBox="1"/>
          <p:nvPr/>
        </p:nvSpPr>
        <p:spPr>
          <a:xfrm>
            <a:off x="4164842" y="5714070"/>
            <a:ext cx="4440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maackii</a:t>
            </a:r>
            <a:r>
              <a:rPr lang="en-US" sz="20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Photo Ken Walker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20EC1-F340-CB6D-A4BF-D2EFAA204014}"/>
              </a:ext>
            </a:extLst>
          </p:cNvPr>
          <p:cNvSpPr txBox="1"/>
          <p:nvPr/>
        </p:nvSpPr>
        <p:spPr>
          <a:xfrm>
            <a:off x="8331653" y="5673644"/>
            <a:ext cx="37247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pseudacorus</a:t>
            </a:r>
            <a:r>
              <a:rPr lang="en-US" sz="20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photo y J. Murrain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45B8D0-1578-FE3A-5A4A-72CB71FD6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53" y="1518724"/>
            <a:ext cx="3860347" cy="382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364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7443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Laevigatae Iris - Iris versicolor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82940-89EA-62A4-71C1-848D87D0D5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5" y="1052106"/>
            <a:ext cx="4297816" cy="4297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3FA367-A3B6-9A26-8B74-4F11CBA565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09" y="1052106"/>
            <a:ext cx="2376894" cy="2376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215E67-DE50-ED39-ABCF-97A8BC66F1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28" y="3429000"/>
            <a:ext cx="2376894" cy="2376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B33454-592A-354E-1C7A-DD5F93D2C9A6}"/>
              </a:ext>
            </a:extLst>
          </p:cNvPr>
          <p:cNvSpPr txBox="1"/>
          <p:nvPr/>
        </p:nvSpPr>
        <p:spPr>
          <a:xfrm>
            <a:off x="0" y="5729458"/>
            <a:ext cx="4440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vedrsicolor</a:t>
            </a:r>
            <a:r>
              <a:rPr lang="en-US" sz="20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Photo Anita Moran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F561B-33AC-93AA-0355-ABF74ECE6FEF}"/>
              </a:ext>
            </a:extLst>
          </p:cNvPr>
          <p:cNvSpPr txBox="1"/>
          <p:nvPr/>
        </p:nvSpPr>
        <p:spPr>
          <a:xfrm>
            <a:off x="7034401" y="1286446"/>
            <a:ext cx="48527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Native Species US Northern 	Blue Flag Iris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18” – 30”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5 Branches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2 - 5 buds per branch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 6 weeks of cold 	treatment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grown in pond or 	garden beds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Likes rich moist soil best in s	hallow water</a:t>
            </a:r>
          </a:p>
        </p:txBody>
      </p:sp>
    </p:spTree>
    <p:extLst>
      <p:ext uri="{BB962C8B-B14F-4D97-AF65-F5344CB8AC3E}">
        <p14:creationId xmlns:p14="http://schemas.microsoft.com/office/powerpoint/2010/main" val="3853996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24569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Laevigatae Iris - Iris virginica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FE199A-73DE-4C0C-4658-C234F76ACE9A}"/>
              </a:ext>
            </a:extLst>
          </p:cNvPr>
          <p:cNvSpPr txBox="1"/>
          <p:nvPr/>
        </p:nvSpPr>
        <p:spPr>
          <a:xfrm>
            <a:off x="7481249" y="1286446"/>
            <a:ext cx="44059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Native Species US Southern 	Blue Flag Iris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8” – 36”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Unbranched or with 1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1-4 buds per stalk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grown in pond or 	moist garden beds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6 – 10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Needs rich moist soil best in 	shallow water</a:t>
            </a:r>
          </a:p>
        </p:txBody>
      </p:sp>
      <p:pic>
        <p:nvPicPr>
          <p:cNvPr id="15362" name="Picture 2" descr="Iris virginica">
            <a:extLst>
              <a:ext uri="{FF2B5EF4-FFF2-40B4-BE49-F238E27FC236}">
                <a16:creationId xmlns:a16="http://schemas.microsoft.com/office/drawing/2014/main" id="{68E6843E-B210-2EDE-C7DD-45797684C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3" y="1286446"/>
            <a:ext cx="4572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87C6BB-4D86-07F6-4873-AE6A09DF0FB9}"/>
              </a:ext>
            </a:extLst>
          </p:cNvPr>
          <p:cNvSpPr txBox="1"/>
          <p:nvPr/>
        </p:nvSpPr>
        <p:spPr>
          <a:xfrm>
            <a:off x="110204" y="564029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virginica, Photo by Will </a:t>
            </a:r>
            <a:r>
              <a:rPr lang="en-US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Plotner</a:t>
            </a:r>
            <a:r>
              <a:rPr lang="en-US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Anita Moran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AF7D7-7217-B7D4-3893-21E6471A4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204" y="1286446"/>
            <a:ext cx="2620370" cy="2365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185F0-6B3B-FC49-2BF2-FFE6342880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52" y="3429000"/>
            <a:ext cx="2616698" cy="221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476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2458872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Species Iris</a:t>
            </a:r>
          </a:p>
        </p:txBody>
      </p:sp>
    </p:spTree>
    <p:extLst>
      <p:ext uri="{BB962C8B-B14F-4D97-AF65-F5344CB8AC3E}">
        <p14:creationId xmlns:p14="http://schemas.microsoft.com/office/powerpoint/2010/main" val="15283357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Chrysographes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Sino-Siberian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CA280-8C45-A5C9-1FA5-622803854674}"/>
              </a:ext>
            </a:extLst>
          </p:cNvPr>
          <p:cNvSpPr txBox="1"/>
          <p:nvPr/>
        </p:nvSpPr>
        <p:spPr>
          <a:xfrm>
            <a:off x="5609230" y="1944392"/>
            <a:ext cx="62585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Black Iris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Oriental species not European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Sino-Siberian = Siberian from China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6” – 18” I. delavayi up to 48”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Grass like foliage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 more care than Siberians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tolerant of poor soils, drought, and 	cold weather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AB621-CBCE-9949-DDFD-60AA25AF9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50" y="1489768"/>
            <a:ext cx="4722125" cy="4722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EF9395-2B6E-32A3-B019-BC978C189B0F}"/>
              </a:ext>
            </a:extLst>
          </p:cNvPr>
          <p:cNvSpPr txBox="1"/>
          <p:nvPr/>
        </p:nvSpPr>
        <p:spPr>
          <a:xfrm>
            <a:off x="0" y="6211893"/>
            <a:ext cx="5281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Chrysographes, Photo A. Moran</a:t>
            </a:r>
          </a:p>
        </p:txBody>
      </p:sp>
    </p:spTree>
    <p:extLst>
      <p:ext uri="{BB962C8B-B14F-4D97-AF65-F5344CB8AC3E}">
        <p14:creationId xmlns:p14="http://schemas.microsoft.com/office/powerpoint/2010/main" val="26589242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E6485A-77FC-6AF4-1019-027AE21C9462}"/>
              </a:ext>
            </a:extLst>
          </p:cNvPr>
          <p:cNvSpPr txBox="1"/>
          <p:nvPr/>
        </p:nvSpPr>
        <p:spPr>
          <a:xfrm>
            <a:off x="305886" y="5874603"/>
            <a:ext cx="3728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delavayi, Photo Todd Boland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50B58-B677-E368-D37A-443449CE93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6" y="1753212"/>
            <a:ext cx="3728040" cy="3964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FC7FEC-54FF-1E71-A5E5-CD921450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75" y="1698855"/>
            <a:ext cx="3738634" cy="4019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E80D0A-14BA-A640-E7C5-9E5C1C3BD22E}"/>
              </a:ext>
            </a:extLst>
          </p:cNvPr>
          <p:cNvSpPr txBox="1"/>
          <p:nvPr/>
        </p:nvSpPr>
        <p:spPr>
          <a:xfrm>
            <a:off x="4430035" y="5747031"/>
            <a:ext cx="3728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forrestii, photo K. Walker</a:t>
            </a:r>
          </a:p>
        </p:txBody>
      </p:sp>
      <p:pic>
        <p:nvPicPr>
          <p:cNvPr id="6148" name="Picture 4" descr="Iris bulleyana">
            <a:extLst>
              <a:ext uri="{FF2B5EF4-FFF2-40B4-BE49-F238E27FC236}">
                <a16:creationId xmlns:a16="http://schemas.microsoft.com/office/drawing/2014/main" id="{0A9A8FBE-F299-D0A1-840D-8A3EB95AF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835" y="1698855"/>
            <a:ext cx="333375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BB6EA8-97EA-2DF7-F90B-68CABB2A732A}"/>
              </a:ext>
            </a:extLst>
          </p:cNvPr>
          <p:cNvSpPr txBox="1"/>
          <p:nvPr/>
        </p:nvSpPr>
        <p:spPr>
          <a:xfrm>
            <a:off x="8158075" y="5816672"/>
            <a:ext cx="3728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bulleyana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K. Walker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19EBF-01F5-0AAC-057F-E7D144CDB115}"/>
              </a:ext>
            </a:extLst>
          </p:cNvPr>
          <p:cNvSpPr txBox="1"/>
          <p:nvPr/>
        </p:nvSpPr>
        <p:spPr>
          <a:xfrm>
            <a:off x="222405" y="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Chrysographes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Sino-Siberian</a:t>
            </a:r>
          </a:p>
        </p:txBody>
      </p:sp>
    </p:spTree>
    <p:extLst>
      <p:ext uri="{BB962C8B-B14F-4D97-AF65-F5344CB8AC3E}">
        <p14:creationId xmlns:p14="http://schemas.microsoft.com/office/powerpoint/2010/main" val="20985700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E6485A-77FC-6AF4-1019-027AE21C9462}"/>
              </a:ext>
            </a:extLst>
          </p:cNvPr>
          <p:cNvSpPr txBox="1"/>
          <p:nvPr/>
        </p:nvSpPr>
        <p:spPr>
          <a:xfrm>
            <a:off x="305886" y="5874603"/>
            <a:ext cx="3728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dykesii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photo Will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Plotner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80D0A-14BA-A640-E7C5-9E5C1C3BD22E}"/>
              </a:ext>
            </a:extLst>
          </p:cNvPr>
          <p:cNvSpPr txBox="1"/>
          <p:nvPr/>
        </p:nvSpPr>
        <p:spPr>
          <a:xfrm>
            <a:off x="6318405" y="5874603"/>
            <a:ext cx="4609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wilsonii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K. Walker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19EBF-01F5-0AAC-057F-E7D144CDB115}"/>
              </a:ext>
            </a:extLst>
          </p:cNvPr>
          <p:cNvSpPr txBox="1"/>
          <p:nvPr/>
        </p:nvSpPr>
        <p:spPr>
          <a:xfrm>
            <a:off x="222405" y="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Chrysographes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Sino-Siberian</a:t>
            </a:r>
          </a:p>
        </p:txBody>
      </p:sp>
      <p:pic>
        <p:nvPicPr>
          <p:cNvPr id="7170" name="Picture 2" descr="Iris dykesii">
            <a:extLst>
              <a:ext uri="{FF2B5EF4-FFF2-40B4-BE49-F238E27FC236}">
                <a16:creationId xmlns:a16="http://schemas.microsoft.com/office/drawing/2014/main" id="{4CC0D812-9EB8-2FAF-98D8-4D0024CA3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26" y="1143000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ris wilsonii">
            <a:extLst>
              <a:ext uri="{FF2B5EF4-FFF2-40B4-BE49-F238E27FC236}">
                <a16:creationId xmlns:a16="http://schemas.microsoft.com/office/drawing/2014/main" id="{D290CE53-B3E7-FDB3-4106-1B40BE354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7278" y="1446549"/>
            <a:ext cx="4781608" cy="44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6481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- Crested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3CF66-90FD-FC6B-19EF-651C6B2E32E8}"/>
              </a:ext>
            </a:extLst>
          </p:cNvPr>
          <p:cNvSpPr txBox="1"/>
          <p:nvPr/>
        </p:nvSpPr>
        <p:spPr>
          <a:xfrm>
            <a:off x="6298635" y="1343891"/>
            <a:ext cx="55418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the following species: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cristata,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confusa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gracilipes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japonica,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lacustris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milesii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tectorum,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wattii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Dwarf and taller 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tolerate partial shade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tolerate moist conditions but usually not wet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debris to stone in outcrops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1-20+ buds per stalk</a:t>
            </a:r>
          </a:p>
          <a:p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FDFA1-B85E-79AD-02B0-E4FBB0352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468"/>
            <a:ext cx="6196084" cy="4647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CE7755-F84D-2493-A743-1B5B652BD86A}"/>
              </a:ext>
            </a:extLst>
          </p:cNvPr>
          <p:cNvSpPr txBox="1"/>
          <p:nvPr/>
        </p:nvSpPr>
        <p:spPr>
          <a:xfrm>
            <a:off x="191069" y="5752531"/>
            <a:ext cx="5702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cristata, photo by G. Tepper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3”-5”, 1-2 buds, part shade to not heavy shade, forest litter,  Zone 3-8, US Native plant</a:t>
            </a:r>
          </a:p>
        </p:txBody>
      </p:sp>
    </p:spTree>
    <p:extLst>
      <p:ext uri="{BB962C8B-B14F-4D97-AF65-F5344CB8AC3E}">
        <p14:creationId xmlns:p14="http://schemas.microsoft.com/office/powerpoint/2010/main" val="340864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661A82-8B4F-E1C2-953F-6AEDB6132528}"/>
              </a:ext>
            </a:extLst>
          </p:cNvPr>
          <p:cNvSpPr txBox="1"/>
          <p:nvPr/>
        </p:nvSpPr>
        <p:spPr>
          <a:xfrm>
            <a:off x="0" y="2729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Regelia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87086-889C-FE30-4A1A-AFA7585B1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225" cy="6334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263851-A7D2-B092-7E83-8C51665FD72B}"/>
              </a:ext>
            </a:extLst>
          </p:cNvPr>
          <p:cNvSpPr txBox="1"/>
          <p:nvPr/>
        </p:nvSpPr>
        <p:spPr>
          <a:xfrm>
            <a:off x="0" y="6331262"/>
            <a:ext cx="4848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afghanica, photo by J. Forrest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49709BD-9D5A-9578-964E-7F8FEDCF7E0A}"/>
              </a:ext>
            </a:extLst>
          </p:cNvPr>
          <p:cNvSpPr txBox="1">
            <a:spLocks noChangeArrowheads="1"/>
          </p:cNvSpPr>
          <p:nvPr/>
        </p:nvSpPr>
        <p:spPr>
          <a:xfrm>
            <a:off x="5195454" y="1004218"/>
            <a:ext cx="4973782" cy="54263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buds</a:t>
            </a:r>
          </a:p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Slender stem</a:t>
            </a:r>
          </a:p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 in proportion to flower size</a:t>
            </a:r>
          </a:p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 form narrow</a:t>
            </a:r>
          </a:p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Falls down hanging</a:t>
            </a:r>
          </a:p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Standards pointed and touching</a:t>
            </a:r>
          </a:p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Beards on falls and standards</a:t>
            </a:r>
          </a:p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signals</a:t>
            </a:r>
          </a:p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Substance less that with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oncos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 size small to medium</a:t>
            </a:r>
          </a:p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Foliage narrow tall and erect</a:t>
            </a:r>
          </a:p>
          <a:p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Conspicious Veining</a:t>
            </a:r>
          </a:p>
          <a:p>
            <a:pPr marL="0" indent="0"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311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- Crested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CE7755-F84D-2493-A743-1B5B652BD86A}"/>
              </a:ext>
            </a:extLst>
          </p:cNvPr>
          <p:cNvSpPr txBox="1"/>
          <p:nvPr/>
        </p:nvSpPr>
        <p:spPr>
          <a:xfrm>
            <a:off x="191069" y="5752531"/>
            <a:ext cx="5702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gracilipes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by Ken Walker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4”-6”, 1-2 buds, part shade forest side rocky shore, pond side, Zone 5-8,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D7C26-B5E0-D5D6-E521-19E67A365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05" y="921841"/>
            <a:ext cx="3705225" cy="4733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7A2C35-A8BD-F9F5-BA14-47CDAF8C53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536" y="812658"/>
            <a:ext cx="5431975" cy="47424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E28548-A030-1F54-DB7C-6A445941A49B}"/>
              </a:ext>
            </a:extLst>
          </p:cNvPr>
          <p:cNvSpPr txBox="1"/>
          <p:nvPr/>
        </p:nvSpPr>
        <p:spPr>
          <a:xfrm>
            <a:off x="6223213" y="5655766"/>
            <a:ext cx="5702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tectorum, photo D. Kramb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10”-14”, 1-3 buds per socket, branched, part shade and sun, Zone 6-11, Japanese Roof Iris</a:t>
            </a:r>
          </a:p>
        </p:txBody>
      </p:sp>
    </p:spTree>
    <p:extLst>
      <p:ext uri="{BB962C8B-B14F-4D97-AF65-F5344CB8AC3E}">
        <p14:creationId xmlns:p14="http://schemas.microsoft.com/office/powerpoint/2010/main" val="8519369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- Crested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CE7755-F84D-2493-A743-1B5B652BD86A}"/>
              </a:ext>
            </a:extLst>
          </p:cNvPr>
          <p:cNvSpPr txBox="1"/>
          <p:nvPr/>
        </p:nvSpPr>
        <p:spPr>
          <a:xfrm>
            <a:off x="191069" y="5752531"/>
            <a:ext cx="53362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lacustris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Sean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Zera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3”-5”, 1-2 buds, part shade to not heavy shade, forest litter,  Zone 3-8, US Native plant </a:t>
            </a:r>
          </a:p>
        </p:txBody>
      </p:sp>
      <p:pic>
        <p:nvPicPr>
          <p:cNvPr id="17410" name="Picture 2" descr="Iris lacustris">
            <a:extLst>
              <a:ext uri="{FF2B5EF4-FFF2-40B4-BE49-F238E27FC236}">
                <a16:creationId xmlns:a16="http://schemas.microsoft.com/office/drawing/2014/main" id="{008A8745-98ED-6B3D-1923-352A92E35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069" y="921841"/>
            <a:ext cx="4858604" cy="483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F8AC0-B120-180C-CB65-E02D808B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4" y="1081893"/>
            <a:ext cx="4391940" cy="4510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49A6A5-1593-0C5F-F74F-BB0D53DAC85F}"/>
              </a:ext>
            </a:extLst>
          </p:cNvPr>
          <p:cNvSpPr txBox="1"/>
          <p:nvPr/>
        </p:nvSpPr>
        <p:spPr>
          <a:xfrm>
            <a:off x="6664659" y="5718410"/>
            <a:ext cx="5702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japonica, Lewis and Adele Lawyer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18”-31”, 5-12 branches, 3-5 buds per branch, part shade, wet grassland hillsides,  Zone 6-10, </a:t>
            </a:r>
          </a:p>
        </p:txBody>
      </p:sp>
    </p:spTree>
    <p:extLst>
      <p:ext uri="{BB962C8B-B14F-4D97-AF65-F5344CB8AC3E}">
        <p14:creationId xmlns:p14="http://schemas.microsoft.com/office/powerpoint/2010/main" val="41839616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- Crested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CE7755-F84D-2493-A743-1B5B652BD86A}"/>
              </a:ext>
            </a:extLst>
          </p:cNvPr>
          <p:cNvSpPr txBox="1"/>
          <p:nvPr/>
        </p:nvSpPr>
        <p:spPr>
          <a:xfrm>
            <a:off x="191069" y="5569615"/>
            <a:ext cx="53362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milesii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by Ken Walker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12”-30”, 2-4 branches, 3-4 buds per branch, part shade, moist not wet,  Zone 3-8, </a:t>
            </a:r>
          </a:p>
          <a:p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49A6A5-1593-0C5F-F74F-BB0D53DAC85F}"/>
              </a:ext>
            </a:extLst>
          </p:cNvPr>
          <p:cNvSpPr txBox="1"/>
          <p:nvPr/>
        </p:nvSpPr>
        <p:spPr>
          <a:xfrm>
            <a:off x="6664659" y="5718410"/>
            <a:ext cx="5702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wattii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Ken Walker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12”-35”, 5-7 branches, 3-5 buds per branch, part shade, forest edges wetlands,  Zone 7-10,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B29EA-8755-A67E-4D2E-872956D26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1007140"/>
            <a:ext cx="5457825" cy="4562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A64DC-9115-346A-D2A7-12D376EA5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8030" y="921840"/>
            <a:ext cx="4399127" cy="47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566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- Chinensis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A358D-0EC2-912F-0A34-DABE20F2E40B}"/>
              </a:ext>
            </a:extLst>
          </p:cNvPr>
          <p:cNvSpPr txBox="1"/>
          <p:nvPr/>
        </p:nvSpPr>
        <p:spPr>
          <a:xfrm>
            <a:off x="6271339" y="1074509"/>
            <a:ext cx="55418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the following species: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speculatrix,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henryi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koreana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minutaurea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odaesanensis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2”-8”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tolerate partial shade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tolerate moist conditions but usually not wet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debris to stone in outcrops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1-4 buds per stalk</a:t>
            </a:r>
          </a:p>
          <a:p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3CDF3-41CC-C2AB-AA8C-B38D0C613B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43" y="931089"/>
            <a:ext cx="5148500" cy="4749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1F9086-9F41-27DA-D1AD-0FF815DD5569}"/>
              </a:ext>
            </a:extLst>
          </p:cNvPr>
          <p:cNvSpPr txBox="1"/>
          <p:nvPr/>
        </p:nvSpPr>
        <p:spPr>
          <a:xfrm>
            <a:off x="191069" y="5680291"/>
            <a:ext cx="53362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koreana, photo D. Kramb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8”-14”, un branched, 2 buds, part shade, moist not wet,  Zone 4-8, </a:t>
            </a:r>
          </a:p>
        </p:txBody>
      </p:sp>
    </p:spTree>
    <p:extLst>
      <p:ext uri="{BB962C8B-B14F-4D97-AF65-F5344CB8AC3E}">
        <p14:creationId xmlns:p14="http://schemas.microsoft.com/office/powerpoint/2010/main" val="10770027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- Chinenses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4D441-FE23-4702-6C90-2DDB6B16B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2425"/>
            <a:ext cx="5640935" cy="4267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60482-75E3-465F-9124-6DEC30611D07}"/>
              </a:ext>
            </a:extLst>
          </p:cNvPr>
          <p:cNvSpPr txBox="1"/>
          <p:nvPr/>
        </p:nvSpPr>
        <p:spPr>
          <a:xfrm>
            <a:off x="152330" y="5526726"/>
            <a:ext cx="53362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speculatrix, photo J. Murrain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8”-10”, un branched, 2-3 buds, part shade, forest margin,  Zone 6-10,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CD72B-A07E-0498-964B-FCC21152E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74" y="1022425"/>
            <a:ext cx="4982101" cy="4234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C92670-45DD-8A76-280A-3B4D3F03DCEF}"/>
              </a:ext>
            </a:extLst>
          </p:cNvPr>
          <p:cNvSpPr txBox="1"/>
          <p:nvPr/>
        </p:nvSpPr>
        <p:spPr>
          <a:xfrm>
            <a:off x="6111587" y="5398121"/>
            <a:ext cx="53362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odaesanensis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by D.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Kramb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2”-6”, unbranched, 1 buds, part shade, grassy hill,  Zone 5-8, </a:t>
            </a:r>
          </a:p>
        </p:txBody>
      </p:sp>
    </p:spTree>
    <p:extLst>
      <p:ext uri="{BB962C8B-B14F-4D97-AF65-F5344CB8AC3E}">
        <p14:creationId xmlns:p14="http://schemas.microsoft.com/office/powerpoint/2010/main" val="16871022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- Foetidissimae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F68CD6-365E-3201-A856-0833EDECF494}"/>
              </a:ext>
            </a:extLst>
          </p:cNvPr>
          <p:cNvSpPr txBox="1"/>
          <p:nvPr/>
        </p:nvSpPr>
        <p:spPr>
          <a:xfrm>
            <a:off x="6271339" y="1074509"/>
            <a:ext cx="5541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‘The Stinking Iris’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12”- 24”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tolerate partial shade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Moist well drained soil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Grown for seed in colors of red 	occasionally orange, yellow 	and white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1-4 buds per stalk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4-8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14DBC-5BA9-CBD9-948E-5B3D486933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3" y="956339"/>
            <a:ext cx="54864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572506-FA2B-53F9-1BC8-59FB468761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3" y="4749420"/>
            <a:ext cx="2559335" cy="1956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B4BFE-4060-7897-C701-3274EA6FB1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35" y="4749419"/>
            <a:ext cx="2565480" cy="195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972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-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Tripetalae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A59C9-3E47-3106-9FED-C3A19EF2D769}"/>
              </a:ext>
            </a:extLst>
          </p:cNvPr>
          <p:cNvSpPr txBox="1"/>
          <p:nvPr/>
        </p:nvSpPr>
        <p:spPr>
          <a:xfrm>
            <a:off x="6271339" y="1074509"/>
            <a:ext cx="554181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the following species: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hookeri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setosa, tridentata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2”-30”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tolerate partial shade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tolerate moist conditions but usually not wet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debris to stone in outcrops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1-4 buds per stalk</a:t>
            </a:r>
          </a:p>
          <a:p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1C144-EA0D-CD78-EAB9-85FE700E4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2" y="921841"/>
            <a:ext cx="5701160" cy="4689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5390E9-1609-CC93-60F3-763344DA8121}"/>
              </a:ext>
            </a:extLst>
          </p:cNvPr>
          <p:cNvSpPr txBox="1"/>
          <p:nvPr/>
        </p:nvSpPr>
        <p:spPr>
          <a:xfrm>
            <a:off x="152330" y="5611045"/>
            <a:ext cx="57011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hookeri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photo by Ken Walker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8”-10”, unbranched or branched, 1-3 buds, part shade, forest margin, sea spray Zone 8-11, </a:t>
            </a:r>
          </a:p>
        </p:txBody>
      </p:sp>
    </p:spTree>
    <p:extLst>
      <p:ext uri="{BB962C8B-B14F-4D97-AF65-F5344CB8AC3E}">
        <p14:creationId xmlns:p14="http://schemas.microsoft.com/office/powerpoint/2010/main" val="26048856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-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Tripetalae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3DF44-5334-2763-5754-DD78D37EF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074"/>
            <a:ext cx="6600825" cy="441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6524EA-24B3-4EFC-3836-9910F52F1598}"/>
              </a:ext>
            </a:extLst>
          </p:cNvPr>
          <p:cNvSpPr txBox="1"/>
          <p:nvPr/>
        </p:nvSpPr>
        <p:spPr>
          <a:xfrm>
            <a:off x="152330" y="5611045"/>
            <a:ext cx="57011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setosa, photo Ken Walker 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6”-35”, 1-2 branches, 1-3 buds per branch, part shade, forest margin, Zone 3-8,  ‘Artic Iris’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C7B4F-CA02-D5B2-9A3D-31A991DD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994" y="1140267"/>
            <a:ext cx="5322628" cy="441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417DC-A5F2-B9A8-D7FB-8033BEB1B88E}"/>
              </a:ext>
            </a:extLst>
          </p:cNvPr>
          <p:cNvSpPr txBox="1"/>
          <p:nvPr/>
        </p:nvSpPr>
        <p:spPr>
          <a:xfrm>
            <a:off x="6741994" y="5559867"/>
            <a:ext cx="54500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tridentata, photo by D.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Kramb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12”-28”, 3 branches, 5-7 buds per stalk, bog plant, Zone 5-8,  US Native SE</a:t>
            </a:r>
          </a:p>
        </p:txBody>
      </p:sp>
    </p:spTree>
    <p:extLst>
      <p:ext uri="{BB962C8B-B14F-4D97-AF65-F5344CB8AC3E}">
        <p14:creationId xmlns:p14="http://schemas.microsoft.com/office/powerpoint/2010/main" val="25073169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20748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Lactea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A858E-4C0B-CCA0-1DE4-9873E79F3C03}"/>
              </a:ext>
            </a:extLst>
          </p:cNvPr>
          <p:cNvSpPr txBox="1"/>
          <p:nvPr/>
        </p:nvSpPr>
        <p:spPr>
          <a:xfrm>
            <a:off x="6271339" y="1074509"/>
            <a:ext cx="55418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2”-16”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late Summer with/after JI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tolerate partial shade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tolerate many conditions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Asia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2-4 buds per stalk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3 -9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78DD6-A864-C3B1-F23D-72ABB6AF9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3" y="976925"/>
            <a:ext cx="504825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139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20748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verna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17168-B6CA-31FF-5CEA-189F0BD16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3" y="1057275"/>
            <a:ext cx="6219825" cy="4743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BC0FDA-C60D-7C69-F002-BDCB279798CB}"/>
              </a:ext>
            </a:extLst>
          </p:cNvPr>
          <p:cNvSpPr txBox="1"/>
          <p:nvPr/>
        </p:nvSpPr>
        <p:spPr>
          <a:xfrm>
            <a:off x="6741993" y="1074509"/>
            <a:ext cx="50711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3”-5”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to partial shade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tolerate many conditions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buds per stalk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5 -9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Native to USA</a:t>
            </a:r>
          </a:p>
        </p:txBody>
      </p:sp>
    </p:spTree>
    <p:extLst>
      <p:ext uri="{BB962C8B-B14F-4D97-AF65-F5344CB8AC3E}">
        <p14:creationId xmlns:p14="http://schemas.microsoft.com/office/powerpoint/2010/main" val="36174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661A82-8B4F-E1C2-953F-6AEDB6132528}"/>
              </a:ext>
            </a:extLst>
          </p:cNvPr>
          <p:cNvSpPr txBox="1"/>
          <p:nvPr/>
        </p:nvSpPr>
        <p:spPr>
          <a:xfrm>
            <a:off x="0" y="1509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Regelia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349D2-5F37-71E1-9527-A2EE40703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814"/>
            <a:ext cx="3472544" cy="5514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974ED8-79F2-764D-0FA1-97529BD48F0E}"/>
              </a:ext>
            </a:extLst>
          </p:cNvPr>
          <p:cNvSpPr txBox="1"/>
          <p:nvPr/>
        </p:nvSpPr>
        <p:spPr>
          <a:xfrm>
            <a:off x="-110836" y="5959663"/>
            <a:ext cx="3286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korolkowii, Photo C.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Hensler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3EB561-542A-47DC-7D28-32B4C52961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3070" y="784535"/>
            <a:ext cx="4240040" cy="4603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97A065-7FD7-55EC-9876-C293CFA03ACF}"/>
              </a:ext>
            </a:extLst>
          </p:cNvPr>
          <p:cNvSpPr txBox="1"/>
          <p:nvPr/>
        </p:nvSpPr>
        <p:spPr>
          <a:xfrm>
            <a:off x="3806560" y="5508971"/>
            <a:ext cx="4073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hoogiana, Photo  Anita Moran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A2AA33-82E9-0DE3-4FDA-7553DBB0A0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9014" y="784535"/>
            <a:ext cx="4072986" cy="4516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8504B7-3BE3-056B-6DDE-E03D04989B2B}"/>
              </a:ext>
            </a:extLst>
          </p:cNvPr>
          <p:cNvSpPr txBox="1"/>
          <p:nvPr/>
        </p:nvSpPr>
        <p:spPr>
          <a:xfrm>
            <a:off x="8118940" y="5398389"/>
            <a:ext cx="4073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</a:t>
            </a:r>
            <a:r>
              <a:rPr lang="pl-PL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bloudowii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photo </a:t>
            </a:r>
            <a:r>
              <a:rPr lang="pl-PL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Pirogov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441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- Dichotoma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0D9A9-FF45-E192-8ACB-85B8EEC48667}"/>
              </a:ext>
            </a:extLst>
          </p:cNvPr>
          <p:cNvSpPr txBox="1"/>
          <p:nvPr/>
        </p:nvSpPr>
        <p:spPr>
          <a:xfrm>
            <a:off x="6741993" y="1074509"/>
            <a:ext cx="50711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‘Vesper iris’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6”-14”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branches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to partial shade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tolerate many conditions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buds per stalk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6-10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mid-May to mid-June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Native to USA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D9D73-D2EB-0702-6B70-2167DD83F8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44" y="1074509"/>
            <a:ext cx="5717156" cy="510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429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Iris - Unguicularis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C65146-0255-AE9F-F4FF-0C5E9CC17997}"/>
              </a:ext>
            </a:extLst>
          </p:cNvPr>
          <p:cNvSpPr txBox="1"/>
          <p:nvPr/>
        </p:nvSpPr>
        <p:spPr>
          <a:xfrm>
            <a:off x="6741993" y="1074509"/>
            <a:ext cx="50711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‘Vesper iris’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4”-8” stalk leaves 18” – 38”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branches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poor soil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to part shade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buds per stalk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8-10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late fall to late winter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BB568-1684-0ACD-6AAE-5A6423C45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1" y="1103410"/>
            <a:ext cx="4992720" cy="52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682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F343-D1B7-7B5A-C59D-8CB7293ECDBD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Dietes grandiflora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EE70BA-75FE-CC48-3D6B-0E9B518FBA2A}"/>
              </a:ext>
            </a:extLst>
          </p:cNvPr>
          <p:cNvSpPr txBox="1"/>
          <p:nvPr/>
        </p:nvSpPr>
        <p:spPr>
          <a:xfrm>
            <a:off x="6741993" y="1074509"/>
            <a:ext cx="50711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‘Fortnight lily’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African Iris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12”-32” stalk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1-3 branches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poor soil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to part shade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4-7 buds per stalk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8-10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late spring to late fall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0EBEF-9C3E-5C82-F019-2C1BDCB07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4" y="107450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051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13B7-19F8-DE91-D622-2A7FAE63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32513"/>
            <a:ext cx="12192000" cy="4975895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Naturally Occurring Species Crosses</a:t>
            </a:r>
          </a:p>
        </p:txBody>
      </p:sp>
    </p:spTree>
    <p:extLst>
      <p:ext uri="{BB962C8B-B14F-4D97-AF65-F5344CB8AC3E}">
        <p14:creationId xmlns:p14="http://schemas.microsoft.com/office/powerpoint/2010/main" val="16993232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622EBA-68E9-DFB0-4ACA-81C43A7FB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35" y="-41314"/>
            <a:ext cx="8176963" cy="68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102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714750-7E3D-B462-EEBF-9623C55905B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Cross - x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fulvala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1189E-65B7-291A-2BE6-0B4941894580}"/>
              </a:ext>
            </a:extLst>
          </p:cNvPr>
          <p:cNvSpPr txBox="1"/>
          <p:nvPr/>
        </p:nvSpPr>
        <p:spPr>
          <a:xfrm>
            <a:off x="7069540" y="1074509"/>
            <a:ext cx="47436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fulva x I.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brevicaulis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Naturally occurring and manmade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18” – 31”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with Tall Bearded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Colors vary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Flowers 4”-5”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terminal buds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Branched with possible buds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Prefers ponds and waterway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grown in partial shade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 Unknown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sorce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C01417-4A32-BC1C-D897-494EEE69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274" y="1241946"/>
            <a:ext cx="5703116" cy="46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639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714750-7E3D-B462-EEBF-9623C55905B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Cross x hollandica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1189E-65B7-291A-2BE6-0B4941894580}"/>
              </a:ext>
            </a:extLst>
          </p:cNvPr>
          <p:cNvSpPr txBox="1"/>
          <p:nvPr/>
        </p:nvSpPr>
        <p:spPr>
          <a:xfrm>
            <a:off x="7069540" y="1074509"/>
            <a:ext cx="47436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hollandica x I.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xiphium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Dutch Iris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Naturally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occuring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Manmade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24”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well drained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Sun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2 buds per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2-9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Deer Resistant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May-June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PotEmUp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(Dave’s Garden)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DF7256-645A-F8A4-8E3B-89F6AE208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0" y="1072107"/>
            <a:ext cx="4339420" cy="578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589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714750-7E3D-B462-EEBF-9623C55905B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Cross x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robusta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1189E-65B7-291A-2BE6-0B4941894580}"/>
              </a:ext>
            </a:extLst>
          </p:cNvPr>
          <p:cNvSpPr txBox="1"/>
          <p:nvPr/>
        </p:nvSpPr>
        <p:spPr>
          <a:xfrm>
            <a:off x="6656577" y="1074509"/>
            <a:ext cx="51565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virginica x I. versicolor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Naturally occurring and manmade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32”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3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buds per branch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soil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sun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4-9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May-June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‘Wooly Bully’ Photo Anita Moran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29CDF5-AD7C-AD47-1D60-3F5F6963E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0" y="1074508"/>
            <a:ext cx="5397690" cy="53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485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714750-7E3D-B462-EEBF-9623C55905BF}"/>
              </a:ext>
            </a:extLst>
          </p:cNvPr>
          <p:cNvSpPr txBox="1"/>
          <p:nvPr/>
        </p:nvSpPr>
        <p:spPr>
          <a:xfrm>
            <a:off x="0" y="1524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Cross Iris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sambucina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1189E-65B7-291A-2BE6-0B4941894580}"/>
              </a:ext>
            </a:extLst>
          </p:cNvPr>
          <p:cNvSpPr txBox="1"/>
          <p:nvPr/>
        </p:nvSpPr>
        <p:spPr>
          <a:xfrm>
            <a:off x="7069540" y="1074509"/>
            <a:ext cx="47436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pallida x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I.variegata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Occurs Naturally when in same 	area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8” - 31” stalk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branches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buds per branch + terminal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well drained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to part shade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3-8 </a:t>
            </a:r>
          </a:p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 with Tall Bearded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Iris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sambucina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Lucia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Cortopassi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8BEE3E-443A-C5A3-999E-EC3F6E7CEA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969" y="1191818"/>
            <a:ext cx="4743616" cy="51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644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13B7-19F8-DE91-D622-2A7FAE63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90670"/>
            <a:ext cx="12192000" cy="3803338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Manmade </a:t>
            </a:r>
            <a:br>
              <a:rPr lang="en-US" sz="11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Crosses</a:t>
            </a:r>
          </a:p>
        </p:txBody>
      </p:sp>
    </p:spTree>
    <p:extLst>
      <p:ext uri="{BB962C8B-B14F-4D97-AF65-F5344CB8AC3E}">
        <p14:creationId xmlns:p14="http://schemas.microsoft.com/office/powerpoint/2010/main" val="1368784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16391</TotalTime>
  <Words>3766</Words>
  <Application>Microsoft Office PowerPoint</Application>
  <PresentationFormat>Widescreen</PresentationFormat>
  <Paragraphs>780</Paragraphs>
  <Slides>117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2" baseType="lpstr">
      <vt:lpstr>Arial</vt:lpstr>
      <vt:lpstr>Calibri</vt:lpstr>
      <vt:lpstr>Calibri Light</vt:lpstr>
      <vt:lpstr>Times New Roman</vt:lpstr>
      <vt:lpstr>Office Theme</vt:lpstr>
      <vt:lpstr>World Of Irises</vt:lpstr>
      <vt:lpstr>PowerPoint Presentation</vt:lpstr>
      <vt:lpstr>Arils and Arilbred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Bearded Irises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Beardless Irises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Naturally Occurring Species Crosses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Manmade  Species Crosses</vt:lpstr>
      <vt:lpstr>PowerPoint Presentation</vt:lpstr>
      <vt:lpstr>Hybridized Species Crosses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Bulbous Irises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Of Irises</dc:title>
  <dc:creator>Anita Moran</dc:creator>
  <cp:lastModifiedBy>Anita Moran</cp:lastModifiedBy>
  <cp:revision>87</cp:revision>
  <cp:lastPrinted>2022-11-14T11:24:18Z</cp:lastPrinted>
  <dcterms:created xsi:type="dcterms:W3CDTF">2022-10-26T12:31:20Z</dcterms:created>
  <dcterms:modified xsi:type="dcterms:W3CDTF">2022-12-20T20:03:38Z</dcterms:modified>
</cp:coreProperties>
</file>